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345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34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342" r:id="rId39"/>
    <p:sldId id="343" r:id="rId40"/>
    <p:sldId id="344" r:id="rId41"/>
    <p:sldId id="291" r:id="rId42"/>
    <p:sldId id="293" r:id="rId43"/>
    <p:sldId id="317" r:id="rId44"/>
    <p:sldId id="347" r:id="rId45"/>
    <p:sldId id="294" r:id="rId46"/>
    <p:sldId id="296" r:id="rId47"/>
    <p:sldId id="297" r:id="rId48"/>
    <p:sldId id="318" r:id="rId49"/>
    <p:sldId id="298" r:id="rId50"/>
    <p:sldId id="319" r:id="rId51"/>
    <p:sldId id="299" r:id="rId52"/>
    <p:sldId id="300" r:id="rId53"/>
    <p:sldId id="320" r:id="rId54"/>
    <p:sldId id="301" r:id="rId55"/>
    <p:sldId id="302" r:id="rId56"/>
    <p:sldId id="303" r:id="rId57"/>
    <p:sldId id="321" r:id="rId58"/>
    <p:sldId id="304" r:id="rId59"/>
    <p:sldId id="305" r:id="rId60"/>
    <p:sldId id="306" r:id="rId61"/>
    <p:sldId id="322" r:id="rId62"/>
    <p:sldId id="307" r:id="rId63"/>
    <p:sldId id="308" r:id="rId64"/>
    <p:sldId id="323" r:id="rId65"/>
    <p:sldId id="309" r:id="rId66"/>
    <p:sldId id="324" r:id="rId67"/>
    <p:sldId id="310" r:id="rId68"/>
    <p:sldId id="311" r:id="rId69"/>
    <p:sldId id="325" r:id="rId70"/>
    <p:sldId id="312" r:id="rId71"/>
    <p:sldId id="313" r:id="rId72"/>
    <p:sldId id="326" r:id="rId73"/>
    <p:sldId id="314" r:id="rId74"/>
    <p:sldId id="328" r:id="rId75"/>
    <p:sldId id="329" r:id="rId76"/>
    <p:sldId id="330" r:id="rId77"/>
    <p:sldId id="327" r:id="rId78"/>
    <p:sldId id="315" r:id="rId79"/>
    <p:sldId id="331" r:id="rId80"/>
    <p:sldId id="316" r:id="rId81"/>
    <p:sldId id="332" r:id="rId82"/>
    <p:sldId id="333" r:id="rId83"/>
    <p:sldId id="334" r:id="rId84"/>
    <p:sldId id="335" r:id="rId85"/>
    <p:sldId id="348" r:id="rId86"/>
    <p:sldId id="337" r:id="rId87"/>
    <p:sldId id="338" r:id="rId88"/>
    <p:sldId id="339" r:id="rId89"/>
    <p:sldId id="336" r:id="rId90"/>
    <p:sldId id="340" r:id="rId91"/>
    <p:sldId id="341" r:id="rId9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8456B7-E381-4FC9-AAF7-4C7588E456A7}">
          <p14:sldIdLst>
            <p14:sldId id="256"/>
            <p14:sldId id="257"/>
            <p14:sldId id="258"/>
            <p14:sldId id="259"/>
            <p14:sldId id="345"/>
            <p14:sldId id="260"/>
            <p14:sldId id="261"/>
            <p14:sldId id="262"/>
            <p14:sldId id="263"/>
            <p14:sldId id="264"/>
            <p14:sldId id="269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34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342"/>
            <p14:sldId id="343"/>
            <p14:sldId id="344"/>
            <p14:sldId id="291"/>
            <p14:sldId id="293"/>
            <p14:sldId id="317"/>
            <p14:sldId id="347"/>
            <p14:sldId id="294"/>
            <p14:sldId id="296"/>
            <p14:sldId id="297"/>
            <p14:sldId id="318"/>
            <p14:sldId id="298"/>
            <p14:sldId id="319"/>
            <p14:sldId id="299"/>
            <p14:sldId id="300"/>
            <p14:sldId id="320"/>
            <p14:sldId id="301"/>
            <p14:sldId id="302"/>
            <p14:sldId id="303"/>
            <p14:sldId id="321"/>
            <p14:sldId id="304"/>
            <p14:sldId id="305"/>
            <p14:sldId id="306"/>
            <p14:sldId id="322"/>
            <p14:sldId id="307"/>
            <p14:sldId id="308"/>
            <p14:sldId id="323"/>
            <p14:sldId id="309"/>
            <p14:sldId id="324"/>
            <p14:sldId id="310"/>
            <p14:sldId id="311"/>
            <p14:sldId id="325"/>
            <p14:sldId id="312"/>
            <p14:sldId id="313"/>
            <p14:sldId id="326"/>
            <p14:sldId id="314"/>
            <p14:sldId id="328"/>
            <p14:sldId id="329"/>
            <p14:sldId id="330"/>
            <p14:sldId id="327"/>
            <p14:sldId id="315"/>
            <p14:sldId id="331"/>
            <p14:sldId id="316"/>
            <p14:sldId id="332"/>
            <p14:sldId id="333"/>
            <p14:sldId id="334"/>
            <p14:sldId id="335"/>
            <p14:sldId id="348"/>
            <p14:sldId id="337"/>
            <p14:sldId id="338"/>
            <p14:sldId id="339"/>
            <p14:sldId id="336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24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893F-57BE-4643-93C8-080AD0929D0E}" type="datetimeFigureOut">
              <a:rPr lang="pt-BR" smtClean="0"/>
              <a:t>19/07/2015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EF48-8952-4E42-B541-526CC22AD6B8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41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D54F85-F411-497F-A2A1-930A7CF775F9}" type="datetime1">
              <a:rPr lang="pt-BR" smtClean="0"/>
              <a:t>19/07/2015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C8C-CE43-4E97-8041-5B43ACDD0AAB}" type="datetime1">
              <a:rPr lang="pt-BR" smtClean="0"/>
              <a:t>19/07/2015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B419-E3B3-4598-9867-FBA5EC8C9E6D}" type="datetime1">
              <a:rPr lang="pt-BR" smtClean="0"/>
              <a:t>19/07/2015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051D-5405-456F-A75C-47128AFE675D}" type="datetime1">
              <a:rPr lang="pt-BR" smtClean="0"/>
              <a:t>19/07/2015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0E7A7-D2D8-4ACF-AE33-52C55B86A712}" type="datetime1">
              <a:rPr lang="pt-BR" smtClean="0"/>
              <a:t>19/07/2015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F93-E9C6-4110-BF0D-36D777D1AC2C}" type="datetime1">
              <a:rPr lang="pt-BR" smtClean="0"/>
              <a:t>19/07/2015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8BC1-BD57-4B8F-8A26-ED541205101B}" type="datetime1">
              <a:rPr lang="pt-BR" smtClean="0"/>
              <a:t>19/07/2015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5679-971A-48C2-BA1C-3FDE8295284B}" type="datetime1">
              <a:rPr lang="pt-BR" smtClean="0"/>
              <a:t>19/07/2015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B098-1BA3-4F7C-B179-2F8816A5D01D}" type="datetime1">
              <a:rPr lang="pt-BR" smtClean="0"/>
              <a:t>19/07/2015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902E-73A4-4ED2-9DFD-BBDF8A7A44B3}" type="datetime1">
              <a:rPr lang="pt-BR" smtClean="0"/>
              <a:t>19/07/2015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1CB0-96A3-42EB-AE45-C6ADF344F3FD}" type="datetime1">
              <a:rPr lang="pt-BR" smtClean="0"/>
              <a:t>19/07/2015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63BC868-7C14-4028-939E-625562E8FD61}" type="datetime1">
              <a:rPr lang="pt-BR" smtClean="0"/>
              <a:t>19/07/2015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2D54FD4-E6A3-4A1F-8C5C-1619D1E75EAA}" type="slidenum">
              <a:rPr lang="pt-BR" smtClean="0"/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Cristina Terra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Principles of International Finance and Open Economy</a:t>
            </a:r>
            <a:r>
              <a:rPr lang="en-US" sz="1600" dirty="0"/>
              <a:t> </a:t>
            </a:r>
            <a:r>
              <a:rPr lang="en-US" sz="3200" dirty="0" smtClean="0"/>
              <a:t>Macroeconomics</a:t>
            </a:r>
            <a:endParaRPr lang="pt-BR" sz="7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5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</a:t>
            </a:r>
            <a:r>
              <a:rPr lang="en-US" dirty="0"/>
              <a:t>bank balance </a:t>
            </a:r>
            <a:r>
              <a:rPr lang="en-US" dirty="0" smtClean="0"/>
              <a:t>sheet: </a:t>
            </a:r>
          </a:p>
          <a:p>
            <a:pPr lvl="1"/>
            <a:r>
              <a:rPr lang="en-US" dirty="0" smtClean="0"/>
              <a:t>Money </a:t>
            </a:r>
            <a:r>
              <a:rPr lang="en-US" dirty="0" err="1" smtClean="0"/>
              <a:t>suppley</a:t>
            </a:r>
            <a:r>
              <a:rPr lang="en-US" dirty="0" smtClean="0"/>
              <a:t> = liability</a:t>
            </a:r>
          </a:p>
          <a:p>
            <a:pPr lvl="1"/>
            <a:r>
              <a:rPr lang="en-US" dirty="0" smtClean="0"/>
              <a:t>Domestic </a:t>
            </a:r>
            <a:r>
              <a:rPr lang="en-US" dirty="0"/>
              <a:t>assets and international reserves </a:t>
            </a:r>
            <a:r>
              <a:rPr lang="en-US" dirty="0" smtClean="0"/>
              <a:t>= assets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central bank balance can be represented by</a:t>
            </a:r>
            <a:r>
              <a:rPr lang="en-US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= domestic assets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 = international </a:t>
            </a:r>
            <a:r>
              <a:rPr lang="en-US" dirty="0"/>
              <a:t>reserves measured in foreign currency.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Money </a:t>
            </a:r>
            <a:r>
              <a:rPr lang="fr-FR" dirty="0" err="1" smtClean="0"/>
              <a:t>supply</a:t>
            </a:r>
            <a:endParaRPr lang="en-US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08090"/>
              </p:ext>
            </p:extLst>
          </p:nvPr>
        </p:nvGraphicFramePr>
        <p:xfrm>
          <a:off x="2555775" y="3744456"/>
          <a:ext cx="3289400" cy="980688"/>
        </p:xfrm>
        <a:graphic>
          <a:graphicData uri="http://schemas.openxmlformats.org/drawingml/2006/table">
            <a:tbl>
              <a:tblPr firstRow="1" firstCol="1" bandRow="1"/>
              <a:tblGrid>
                <a:gridCol w="1644700"/>
                <a:gridCol w="1644700"/>
              </a:tblGrid>
              <a:tr h="326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Assets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Liabilities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S(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0" algn="ctr"/>
                          <a:tab pos="60325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According </a:t>
                </a:r>
                <a:r>
                  <a:rPr lang="en-US" dirty="0"/>
                  <a:t>to the balance sheet, we have that: </a:t>
                </a:r>
              </a:p>
              <a:p>
                <a:pPr marL="4572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Assumption: the </a:t>
                </a:r>
                <a:r>
                  <a:rPr lang="en-US" dirty="0"/>
                  <a:t>government adopts an expansionist credit policy.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omestic </a:t>
                </a:r>
                <a:r>
                  <a:rPr lang="en-US" dirty="0"/>
                  <a:t>credit grows at constant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, as in:</a:t>
                </a:r>
                <a:endParaRPr lang="en-US" dirty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where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which implies that: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Credit</a:t>
            </a:r>
            <a:r>
              <a:rPr lang="fr-FR" dirty="0" smtClean="0"/>
              <a:t>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government commits </a:t>
                </a:r>
                <a:r>
                  <a:rPr lang="en-US" dirty="0" smtClean="0"/>
                  <a:t>to </a:t>
                </a:r>
                <a:r>
                  <a:rPr lang="en-US" dirty="0"/>
                  <a:t>a fixed exchange </a:t>
                </a:r>
                <a:r>
                  <a:rPr lang="en-US" dirty="0" smtClean="0"/>
                  <a:t>rate: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 smtClean="0"/>
                  <a:t>. </a:t>
                </a:r>
              </a:p>
              <a:p>
                <a:endParaRPr lang="en-US" dirty="0"/>
              </a:p>
              <a:p>
                <a:r>
                  <a:rPr lang="en-US" dirty="0" smtClean="0"/>
                  <a:t>To </a:t>
                </a:r>
                <a:r>
                  <a:rPr lang="en-US" dirty="0"/>
                  <a:t>maintain the fixed exchange rate, the government must maintain the money supply fixed.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From the central </a:t>
                </a:r>
                <a:r>
                  <a:rPr lang="en-US" dirty="0"/>
                  <a:t>bank balance sheet </a:t>
                </a:r>
                <a:r>
                  <a:rPr lang="en-US" dirty="0" smtClean="0"/>
                  <a:t>equation, the </a:t>
                </a:r>
                <a:r>
                  <a:rPr lang="en-US" dirty="0"/>
                  <a:t>monetary authority should sell international reserves to maintain the money supply fixed.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Totally </a:t>
                </a:r>
                <a:r>
                  <a:rPr lang="en-US" dirty="0"/>
                  <a:t>differentiate the central bank balance sheet </a:t>
                </a:r>
                <a:r>
                  <a:rPr lang="en-US" dirty="0" smtClean="0"/>
                  <a:t>equation; </a:t>
                </a:r>
                <a:r>
                  <a:rPr lang="fr-FR" dirty="0" err="1" smtClean="0"/>
                  <a:t>we</a:t>
                </a:r>
                <a:r>
                  <a:rPr lang="fr-FR" dirty="0" smtClean="0"/>
                  <a:t> have</a:t>
                </a:r>
                <a:r>
                  <a:rPr lang="en-US" dirty="0"/>
                  <a:t>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𝑑𝑅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Hence: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=0⟺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𝑑𝑅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endParaRPr lang="en-US" dirty="0"/>
              </a:p>
              <a:p>
                <a:pPr marL="45720" indent="0">
                  <a:buNone/>
                </a:pPr>
                <a:r>
                  <a:rPr lang="en-US" dirty="0"/>
                  <a:t> </a:t>
                </a:r>
              </a:p>
              <a:p>
                <a:pPr lvl="1"/>
                <a:r>
                  <a:rPr lang="en-US" b="1" dirty="0" smtClean="0"/>
                  <a:t>To </a:t>
                </a:r>
                <a:r>
                  <a:rPr lang="en-US" b="1" dirty="0"/>
                  <a:t>maintain foreign exchange parity, the government should continually sell reserves at the same rate as credit expansion.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Monetary</a:t>
            </a:r>
            <a:r>
              <a:rPr lang="fr-FR" dirty="0" smtClean="0"/>
              <a:t>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What </a:t>
                </a:r>
                <a:r>
                  <a:rPr lang="en-US" b="1" dirty="0"/>
                  <a:t>would happen if there were not a speculative attack before the government exhausted its reserves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While there </a:t>
                </a:r>
                <a:r>
                  <a:rPr lang="en-US" dirty="0" smtClean="0"/>
                  <a:t>are reserves</a:t>
                </a:r>
                <a:r>
                  <a:rPr lang="en-US" dirty="0"/>
                  <a:t>, the exchange rate </a:t>
                </a:r>
                <a:r>
                  <a:rPr lang="en-US" dirty="0" smtClean="0"/>
                  <a:t>is </a:t>
                </a:r>
                <a:r>
                  <a:rPr lang="en-US" dirty="0"/>
                  <a:t>fixed, given by: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ba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there </a:t>
                </a:r>
                <a:r>
                  <a:rPr lang="en-US" dirty="0" smtClean="0"/>
                  <a:t>are no </a:t>
                </a:r>
                <a:r>
                  <a:rPr lang="en-US" dirty="0"/>
                  <a:t>more reserves, the </a:t>
                </a:r>
                <a:r>
                  <a:rPr lang="en-US" dirty="0" smtClean="0"/>
                  <a:t>ER regime becomes floating, and the </a:t>
                </a:r>
                <a:r>
                  <a:rPr lang="en-US" dirty="0"/>
                  <a:t>money supply </a:t>
                </a:r>
                <a:r>
                  <a:rPr lang="en-US" dirty="0" smtClean="0"/>
                  <a:t>equals </a:t>
                </a:r>
                <a:r>
                  <a:rPr lang="en-US" dirty="0"/>
                  <a:t>the stock of </a:t>
                </a:r>
                <a:r>
                  <a:rPr lang="en-US" dirty="0" smtClean="0"/>
                  <a:t>assets, which grows </a:t>
                </a:r>
                <a:r>
                  <a:rPr lang="en-US" dirty="0"/>
                  <a:t>at a constant </a:t>
                </a:r>
                <a:r>
                  <a:rPr lang="en-US" dirty="0" smtClean="0"/>
                  <a:t>rate</a:t>
                </a:r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expected change in </a:t>
                </a:r>
                <a:r>
                  <a:rPr lang="en-US" dirty="0" smtClean="0"/>
                  <a:t>ER is </a:t>
                </a:r>
                <a:r>
                  <a:rPr lang="en-US" dirty="0"/>
                  <a:t>equal to the rate of credit growth, and the exchange rate path </a:t>
                </a:r>
                <a:r>
                  <a:rPr lang="en-US" dirty="0" smtClean="0"/>
                  <a:t>is </a:t>
                </a:r>
                <a:r>
                  <a:rPr lang="en-US" dirty="0"/>
                  <a:t>given by: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4572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75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Exchange rate </a:t>
            </a:r>
            <a:r>
              <a:rPr lang="fr-FR" dirty="0" err="1" smtClean="0"/>
              <a:t>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Figure 9.1a represents the </a:t>
                </a:r>
                <a:r>
                  <a:rPr lang="en-US" dirty="0" smtClean="0"/>
                  <a:t>ER path </a:t>
                </a:r>
                <a:r>
                  <a:rPr lang="en-US" dirty="0"/>
                  <a:t>and Figure 9.1b the evolution of the fundamentals over time in this hypothetical exercise.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see that, at the moment the government reserves run out, </a:t>
                </a:r>
                <a:r>
                  <a:rPr lang="en-US" dirty="0" smtClean="0"/>
                  <a:t> </a:t>
                </a:r>
                <a:r>
                  <a:rPr lang="en-US" dirty="0"/>
                  <a:t>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 nominal </a:t>
                </a:r>
                <a:r>
                  <a:rPr lang="en-US" dirty="0" smtClean="0"/>
                  <a:t>ER would jump from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𝜂𝜃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day before the reserves ran out, r</a:t>
                </a:r>
                <a:r>
                  <a:rPr lang="fr-FR" dirty="0" err="1" smtClean="0"/>
                  <a:t>ational</a:t>
                </a:r>
                <a:r>
                  <a:rPr lang="fr-FR" dirty="0" smtClean="0"/>
                  <a:t> agents </a:t>
                </a:r>
                <a:r>
                  <a:rPr lang="fr-FR" dirty="0" err="1" smtClean="0"/>
                  <a:t>would</a:t>
                </a:r>
                <a:r>
                  <a:rPr lang="fr-FR" dirty="0" smtClean="0"/>
                  <a:t> </a:t>
                </a:r>
                <a:r>
                  <a:rPr lang="en-US" dirty="0" smtClean="0"/>
                  <a:t>buy </a:t>
                </a:r>
                <a:r>
                  <a:rPr lang="en-US" dirty="0"/>
                  <a:t>foreign currency at fixed exchange rate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</m:oMath>
                </a14:m>
                <a:r>
                  <a:rPr lang="en-US" dirty="0"/>
                  <a:t>, and the next day sell it at the price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𝜂𝜃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When everyone does that, international </a:t>
                </a:r>
                <a:r>
                  <a:rPr lang="en-US" dirty="0"/>
                  <a:t>reserves to run out one day earlier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Continuing </a:t>
                </a:r>
                <a:r>
                  <a:rPr lang="en-US" dirty="0"/>
                  <a:t>this rationale, </a:t>
                </a:r>
                <a:r>
                  <a:rPr lang="en-US" dirty="0" smtClean="0"/>
                  <a:t>in </a:t>
                </a:r>
                <a:r>
                  <a:rPr lang="en-US" dirty="0"/>
                  <a:t>equilibrium, </a:t>
                </a:r>
                <a:r>
                  <a:rPr lang="en-US" dirty="0" smtClean="0"/>
                  <a:t>agents </a:t>
                </a:r>
                <a:r>
                  <a:rPr lang="en-US" dirty="0"/>
                  <a:t>buy all government reserves </a:t>
                </a:r>
                <a:r>
                  <a:rPr lang="en-US" dirty="0" smtClean="0"/>
                  <a:t>when </a:t>
                </a:r>
                <a:r>
                  <a:rPr lang="en-US" dirty="0"/>
                  <a:t>the fall in fundamentals caused by the sale of the remaining reserves is such that there is no </a:t>
                </a:r>
                <a:r>
                  <a:rPr lang="en-US" dirty="0" smtClean="0"/>
                  <a:t>jump in the ER.</a:t>
                </a:r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68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Speculative</a:t>
            </a:r>
            <a:r>
              <a:rPr lang="fr-FR" dirty="0" smtClean="0"/>
              <a:t>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52343"/>
            <a:ext cx="8407400" cy="394074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Exchange Rate and </a:t>
            </a:r>
            <a:br>
              <a:rPr lang="fr-FR" dirty="0" smtClean="0"/>
            </a:br>
            <a:r>
              <a:rPr lang="fr-FR" dirty="0" smtClean="0"/>
              <a:t>Fundamentals </a:t>
            </a:r>
            <a:r>
              <a:rPr lang="fr-FR" dirty="0" err="1" smtClean="0"/>
              <a:t>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Figure 9.2a: </a:t>
                </a:r>
              </a:p>
              <a:p>
                <a:pPr lvl="1"/>
                <a:r>
                  <a:rPr lang="en-US" dirty="0" smtClean="0"/>
                  <a:t>horizontal </a:t>
                </a:r>
                <a:r>
                  <a:rPr lang="en-US" dirty="0"/>
                  <a:t>dashed line </a:t>
                </a:r>
                <a:r>
                  <a:rPr lang="en-US" dirty="0" smtClean="0"/>
                  <a:t>= the </a:t>
                </a:r>
                <a:r>
                  <a:rPr lang="en-US" dirty="0"/>
                  <a:t>fixed </a:t>
                </a:r>
                <a:r>
                  <a:rPr lang="en-US" dirty="0" smtClean="0"/>
                  <a:t>ER level</a:t>
                </a:r>
              </a:p>
              <a:p>
                <a:pPr lvl="1"/>
                <a:r>
                  <a:rPr lang="en-US" dirty="0" smtClean="0"/>
                  <a:t>dotted </a:t>
                </a:r>
                <a:r>
                  <a:rPr lang="en-US" dirty="0"/>
                  <a:t>line with slope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the </a:t>
                </a:r>
                <a:r>
                  <a:rPr lang="en-US" dirty="0"/>
                  <a:t>floating exchange path when there are no </a:t>
                </a:r>
                <a:r>
                  <a:rPr lang="en-US" dirty="0" smtClean="0"/>
                  <a:t>reserves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Figure 9.2b: </a:t>
                </a:r>
              </a:p>
              <a:p>
                <a:pPr lvl="1"/>
                <a:r>
                  <a:rPr lang="en-US" dirty="0" smtClean="0"/>
                  <a:t>dotted </a:t>
                </a:r>
                <a:r>
                  <a:rPr lang="en-US" dirty="0"/>
                  <a:t>line </a:t>
                </a:r>
                <a:r>
                  <a:rPr lang="en-US" dirty="0" smtClean="0"/>
                  <a:t>= the </a:t>
                </a:r>
                <a:r>
                  <a:rPr lang="en-US" dirty="0"/>
                  <a:t>fundamentals path when there are no </a:t>
                </a:r>
                <a:r>
                  <a:rPr lang="en-US" dirty="0" smtClean="0"/>
                  <a:t>reserves</a:t>
                </a:r>
              </a:p>
              <a:p>
                <a:pPr lvl="1"/>
                <a:r>
                  <a:rPr lang="en-US" dirty="0" smtClean="0"/>
                  <a:t>dashed line = fundamentals </a:t>
                </a:r>
                <a:r>
                  <a:rPr lang="en-US" dirty="0"/>
                  <a:t>fixed 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ba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No </a:t>
                </a:r>
                <a:r>
                  <a:rPr lang="en-US" dirty="0"/>
                  <a:t>discontinuity in the </a:t>
                </a:r>
                <a:r>
                  <a:rPr lang="en-US" dirty="0" smtClean="0"/>
                  <a:t>ER p</a:t>
                </a:r>
                <a:r>
                  <a:rPr lang="fr-FR" dirty="0" err="1" smtClean="0"/>
                  <a:t>ath</a:t>
                </a:r>
                <a:r>
                  <a:rPr lang="fr-FR" dirty="0"/>
                  <a:t> </a:t>
                </a:r>
                <a:r>
                  <a:rPr lang="fr-FR" dirty="0" smtClean="0"/>
                  <a:t>=&gt; </a:t>
                </a:r>
                <a:r>
                  <a:rPr lang="en-US" dirty="0" smtClean="0"/>
                  <a:t>in </a:t>
                </a:r>
                <a:r>
                  <a:rPr lang="en-US" dirty="0"/>
                  <a:t>period </a:t>
                </a:r>
                <a:r>
                  <a:rPr lang="en-US" i="1" dirty="0"/>
                  <a:t>T</a:t>
                </a:r>
                <a:r>
                  <a:rPr lang="en-US" dirty="0"/>
                  <a:t>, when the two </a:t>
                </a:r>
                <a:r>
                  <a:rPr lang="en-US" dirty="0" smtClean="0"/>
                  <a:t>ER path cross</a:t>
                </a:r>
                <a:r>
                  <a:rPr lang="en-US" dirty="0"/>
                  <a:t>, the agents make a speculative </a:t>
                </a:r>
                <a:r>
                  <a:rPr lang="en-US" dirty="0" smtClean="0"/>
                  <a:t>attack.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equilibrium, the </a:t>
                </a:r>
                <a:r>
                  <a:rPr lang="en-US" dirty="0" smtClean="0"/>
                  <a:t>ER and </a:t>
                </a:r>
                <a:r>
                  <a:rPr lang="en-US" dirty="0"/>
                  <a:t>the fundamentals follow the dashed line </a:t>
                </a:r>
                <a:r>
                  <a:rPr lang="en-US" dirty="0" smtClean="0"/>
                  <a:t>up </a:t>
                </a:r>
                <a:r>
                  <a:rPr lang="en-US" dirty="0"/>
                  <a:t>to period </a:t>
                </a:r>
                <a:r>
                  <a:rPr lang="en-US" i="1" dirty="0"/>
                  <a:t>T</a:t>
                </a:r>
                <a:r>
                  <a:rPr lang="en-US" dirty="0"/>
                  <a:t>, and </a:t>
                </a:r>
                <a:r>
                  <a:rPr lang="en-US" dirty="0" smtClean="0"/>
                  <a:t>then continue </a:t>
                </a:r>
                <a:r>
                  <a:rPr lang="en-US" dirty="0"/>
                  <a:t>as per the dotted line, as indicated by the full line in both figures.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Equilibrium</a:t>
            </a:r>
            <a:r>
              <a:rPr lang="fr-FR" dirty="0" smtClean="0"/>
              <a:t> ER and </a:t>
            </a:r>
            <a:br>
              <a:rPr lang="fr-FR" dirty="0" smtClean="0"/>
            </a:br>
            <a:r>
              <a:rPr lang="fr-FR" dirty="0" smtClean="0"/>
              <a:t>Fundamentals </a:t>
            </a:r>
            <a:r>
              <a:rPr lang="fr-FR" dirty="0" err="1" smtClean="0"/>
              <a:t>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94278"/>
            <a:ext cx="8407400" cy="405686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Equilibrium</a:t>
            </a:r>
            <a:r>
              <a:rPr lang="fr-FR" dirty="0"/>
              <a:t> ER and </a:t>
            </a:r>
            <a:br>
              <a:rPr lang="fr-FR" dirty="0"/>
            </a:br>
            <a:r>
              <a:rPr lang="fr-FR" dirty="0"/>
              <a:t>Fundamentals </a:t>
            </a:r>
            <a:r>
              <a:rPr lang="fr-FR" dirty="0" err="1"/>
              <a:t>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What is 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?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Before </a:t>
                </a:r>
                <a:r>
                  <a:rPr lang="en-US" dirty="0"/>
                  <a:t>the speculative attack, the exchange rate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bar>
                  </m:oMath>
                </a14:m>
                <a:r>
                  <a:rPr lang="en-US" dirty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At </a:t>
                </a:r>
                <a:r>
                  <a:rPr lang="en-US" dirty="0"/>
                  <a:t>moment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, </a:t>
                </a:r>
                <a:r>
                  <a:rPr lang="en-US" dirty="0"/>
                  <a:t>the reserves run out </a:t>
                </a:r>
                <a:r>
                  <a:rPr lang="en-US" dirty="0" smtClean="0"/>
                  <a:t>and </a:t>
                </a:r>
              </a:p>
              <a:p>
                <a:endParaRPr lang="en-US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Then</a:t>
                </a:r>
                <a:r>
                  <a:rPr lang="en-US" dirty="0"/>
                  <a:t>, at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, </a:t>
                </a:r>
                <a:r>
                  <a:rPr lang="en-US" dirty="0"/>
                  <a:t>the </a:t>
                </a:r>
                <a:r>
                  <a:rPr lang="en-US" dirty="0" smtClean="0"/>
                  <a:t>ER becomes </a:t>
                </a:r>
                <a:r>
                  <a:rPr lang="en-US" dirty="0"/>
                  <a:t>floating </a:t>
                </a:r>
                <a:r>
                  <a:rPr lang="en-US" dirty="0" smtClean="0"/>
                  <a:t>and equal </a:t>
                </a:r>
                <a:r>
                  <a:rPr lang="en-US" dirty="0"/>
                  <a:t>to:</a:t>
                </a:r>
              </a:p>
              <a:p>
                <a:pPr marL="45720" indent="0">
                  <a:buNone/>
                </a:pPr>
                <a:r>
                  <a:rPr lang="en-US" dirty="0"/>
                  <a:t>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𝜂𝜃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𝜂𝜃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45720" indent="0">
                  <a:buNone/>
                </a:pPr>
                <a:r>
                  <a:rPr lang="en-US" dirty="0"/>
                  <a:t>	 </a:t>
                </a:r>
              </a:p>
              <a:p>
                <a:r>
                  <a:rPr lang="en-US" dirty="0" smtClean="0"/>
                  <a:t>No </a:t>
                </a:r>
                <a:r>
                  <a:rPr lang="en-US" dirty="0"/>
                  <a:t>discontinuity in the </a:t>
                </a:r>
                <a:r>
                  <a:rPr lang="en-US" dirty="0" smtClean="0"/>
                  <a:t>ER: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, which </a:t>
                </a:r>
                <a:r>
                  <a:rPr lang="en-US" dirty="0" smtClean="0"/>
                  <a:t>results in</a:t>
                </a:r>
                <a:r>
                  <a:rPr lang="fr-FR" dirty="0" smtClean="0"/>
                  <a:t>: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0" i="0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en-US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𝜂𝜃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ba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75" b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Time of the </a:t>
            </a:r>
            <a:r>
              <a:rPr lang="fr-FR" dirty="0" err="1" smtClean="0"/>
              <a:t>Speculative</a:t>
            </a:r>
            <a:r>
              <a:rPr lang="fr-FR" dirty="0" smtClean="0"/>
              <a:t>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From the previous equation, the </a:t>
                </a:r>
                <a:r>
                  <a:rPr lang="en-US" dirty="0"/>
                  <a:t>moment of the speculative attack </a:t>
                </a:r>
                <a:r>
                  <a:rPr lang="en-US" dirty="0" smtClean="0"/>
                  <a:t>is at: </a:t>
                </a:r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ba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𝜂𝜃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At </a:t>
                </a:r>
                <a:r>
                  <a:rPr lang="en-US" dirty="0"/>
                  <a:t>the moment of the attack,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ba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Money </a:t>
                </a:r>
                <a:r>
                  <a:rPr lang="en-US" dirty="0"/>
                  <a:t>supply is constant </a:t>
                </a:r>
                <a:r>
                  <a:rPr lang="en-US" dirty="0" smtClean="0"/>
                  <a:t>while the ER is fixed exchange. Hence,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ba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ba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fr-FR" dirty="0"/>
              </a:p>
              <a:p>
                <a:r>
                  <a:rPr lang="fr-FR" dirty="0" err="1" smtClean="0"/>
                  <a:t>We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then</a:t>
                </a:r>
                <a:r>
                  <a:rPr lang="fr-FR" dirty="0" smtClean="0"/>
                  <a:t> have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</a:t>
                </a:r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bar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𝜂𝜃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Font typeface="Symbol" panose="05050102010706020507" pitchFamily="18" charset="2"/>
                  <a:buChar char="Þ"/>
                </a:pPr>
                <a:endParaRPr lang="en-US" dirty="0" smtClean="0"/>
              </a:p>
              <a:p>
                <a:pPr lvl="1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 the </a:t>
                </a:r>
                <a:r>
                  <a:rPr lang="en-US" dirty="0"/>
                  <a:t>greater the initial stock of reserves, the more time it will take before a speculative attack </a:t>
                </a:r>
                <a:r>
                  <a:rPr lang="en-US" dirty="0" smtClean="0"/>
                  <a:t>occurs</a:t>
                </a:r>
              </a:p>
              <a:p>
                <a:pPr marL="4572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19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 of the </a:t>
            </a:r>
            <a:r>
              <a:rPr lang="fr-FR" dirty="0" err="1"/>
              <a:t>Speculative</a:t>
            </a:r>
            <a:r>
              <a:rPr lang="fr-FR" dirty="0"/>
              <a:t>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Cristina Terra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Chapter</a:t>
            </a:r>
            <a:r>
              <a:rPr lang="pt-BR" dirty="0" smtClean="0"/>
              <a:t> 9</a:t>
            </a:r>
            <a:br>
              <a:rPr lang="pt-BR" dirty="0" smtClean="0"/>
            </a:br>
            <a:r>
              <a:rPr lang="pt-BR" dirty="0" err="1" smtClean="0"/>
              <a:t>Currency</a:t>
            </a:r>
            <a:r>
              <a:rPr lang="pt-BR" dirty="0" smtClean="0"/>
              <a:t> </a:t>
            </a:r>
            <a:r>
              <a:rPr lang="en-US" dirty="0" smtClean="0"/>
              <a:t>Crises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</a:t>
            </a:r>
            <a:r>
              <a:rPr lang="en-US" sz="2400" dirty="0" smtClean="0"/>
              <a:t>sum: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uncertainty and with perfectly rational agents, a speculative attack occurs if the government credit policy is inconsistent with the fixed </a:t>
            </a:r>
            <a:r>
              <a:rPr lang="en-US" sz="2000" dirty="0" smtClean="0"/>
              <a:t>ER regime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Speculative </a:t>
            </a:r>
            <a:r>
              <a:rPr lang="en-US" sz="2000" dirty="0"/>
              <a:t>attack </a:t>
            </a:r>
            <a:r>
              <a:rPr lang="en-US" sz="2000" dirty="0" smtClean="0"/>
              <a:t>= result </a:t>
            </a:r>
            <a:r>
              <a:rPr lang="en-US" sz="2000" dirty="0"/>
              <a:t>of arbitrage of the price of foreign currency. </a:t>
            </a:r>
            <a:endParaRPr lang="en-US" sz="2000" dirty="0" smtClean="0"/>
          </a:p>
          <a:p>
            <a:pPr lvl="2"/>
            <a:r>
              <a:rPr lang="en-US" sz="1800" dirty="0" smtClean="0"/>
              <a:t>If </a:t>
            </a:r>
            <a:r>
              <a:rPr lang="en-US" sz="1800" dirty="0"/>
              <a:t>there were no attack, there would be an expected exchange rate jump. </a:t>
            </a:r>
            <a:endParaRPr lang="en-US" sz="1800" dirty="0" smtClean="0"/>
          </a:p>
          <a:p>
            <a:pPr lvl="2"/>
            <a:r>
              <a:rPr lang="en-US" sz="1800" dirty="0" smtClean="0"/>
              <a:t>The </a:t>
            </a:r>
            <a:r>
              <a:rPr lang="en-US" sz="1800" dirty="0"/>
              <a:t>agents arbitrate in the market </a:t>
            </a:r>
            <a:r>
              <a:rPr lang="en-US" sz="1800" dirty="0" smtClean="0"/>
              <a:t>so that</a:t>
            </a:r>
            <a:r>
              <a:rPr lang="en-US" sz="1800" dirty="0"/>
              <a:t>, in equilibrium, the exchange rate follows a continuous </a:t>
            </a:r>
            <a:r>
              <a:rPr lang="en-US" sz="1800" dirty="0" smtClean="0"/>
              <a:t>path.</a:t>
            </a:r>
            <a:endParaRPr lang="en-US" sz="1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</a:t>
            </a:r>
            <a:r>
              <a:rPr lang="en-US" dirty="0" err="1" smtClean="0"/>
              <a:t>ain</a:t>
            </a:r>
            <a:r>
              <a:rPr lang="en-US" dirty="0" smtClean="0"/>
              <a:t> criticism: the </a:t>
            </a:r>
            <a:r>
              <a:rPr lang="en-US" dirty="0"/>
              <a:t>private agents are rational and act based on their own </a:t>
            </a:r>
            <a:r>
              <a:rPr lang="en-US" dirty="0" smtClean="0"/>
              <a:t>interests, while the </a:t>
            </a:r>
            <a:r>
              <a:rPr lang="en-US" dirty="0"/>
              <a:t>government is an automaton, following </a:t>
            </a:r>
            <a:r>
              <a:rPr lang="en-US" dirty="0" smtClean="0"/>
              <a:t>policies inconsistent in the long run. </a:t>
            </a:r>
          </a:p>
          <a:p>
            <a:endParaRPr lang="en-US" dirty="0" smtClean="0"/>
          </a:p>
          <a:p>
            <a:r>
              <a:rPr lang="en-US" dirty="0" smtClean="0"/>
              <a:t>Defending </a:t>
            </a:r>
            <a:r>
              <a:rPr lang="en-US" dirty="0"/>
              <a:t>the </a:t>
            </a:r>
            <a:r>
              <a:rPr lang="en-US" dirty="0" smtClean="0"/>
              <a:t>model: the </a:t>
            </a:r>
            <a:r>
              <a:rPr lang="en-US" dirty="0"/>
              <a:t>government is </a:t>
            </a:r>
            <a:r>
              <a:rPr lang="en-US" dirty="0" smtClean="0"/>
              <a:t>not </a:t>
            </a:r>
            <a:r>
              <a:rPr lang="en-US" dirty="0"/>
              <a:t>a monolithic block where economic policy decisions are made with the rationale of a single entity.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Actually</a:t>
            </a:r>
            <a:r>
              <a:rPr lang="en-US" dirty="0"/>
              <a:t>, the government is formed by a set of organs directed by different agents, each responsible for different political spheres.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can result in a set of conflicting </a:t>
            </a:r>
            <a:r>
              <a:rPr lang="en-US" dirty="0" smtClean="0"/>
              <a:t>policies.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Model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prediction </a:t>
            </a:r>
            <a:r>
              <a:rPr lang="en-US" dirty="0"/>
              <a:t>that the </a:t>
            </a:r>
            <a:r>
              <a:rPr lang="en-US" dirty="0" smtClean="0"/>
              <a:t>ER should </a:t>
            </a:r>
            <a:r>
              <a:rPr lang="en-US" dirty="0"/>
              <a:t>not jump at the moment of crisis, which appears counterfactual. </a:t>
            </a:r>
            <a:endParaRPr lang="en-US" dirty="0" smtClean="0"/>
          </a:p>
          <a:p>
            <a:pPr lvl="1"/>
            <a:r>
              <a:rPr lang="fr-FR" dirty="0"/>
              <a:t>A</a:t>
            </a:r>
            <a:r>
              <a:rPr lang="en-US" dirty="0" err="1" smtClean="0"/>
              <a:t>dding</a:t>
            </a:r>
            <a:r>
              <a:rPr lang="en-US" dirty="0" smtClean="0"/>
              <a:t> </a:t>
            </a:r>
            <a:r>
              <a:rPr lang="en-US" dirty="0"/>
              <a:t>uncertainty and private </a:t>
            </a:r>
            <a:r>
              <a:rPr lang="en-US" dirty="0" smtClean="0"/>
              <a:t>information, it is possible to </a:t>
            </a:r>
            <a:r>
              <a:rPr lang="en-US" dirty="0"/>
              <a:t>generate discreet </a:t>
            </a:r>
            <a:r>
              <a:rPr lang="en-US" dirty="0" smtClean="0"/>
              <a:t>ER depreciation in a first generation model.</a:t>
            </a:r>
          </a:p>
          <a:p>
            <a:endParaRPr lang="en-US" dirty="0" smtClean="0"/>
          </a:p>
          <a:p>
            <a:r>
              <a:rPr lang="en-US" dirty="0" smtClean="0"/>
              <a:t>The model does </a:t>
            </a:r>
            <a:r>
              <a:rPr lang="en-US" dirty="0"/>
              <a:t>not take into consideration other options to defend the </a:t>
            </a:r>
            <a:r>
              <a:rPr lang="en-US" dirty="0" smtClean="0"/>
              <a:t>currency </a:t>
            </a:r>
          </a:p>
          <a:p>
            <a:pPr lvl="1"/>
            <a:r>
              <a:rPr lang="en-US" dirty="0" smtClean="0"/>
              <a:t>For example, acquiring </a:t>
            </a:r>
            <a:r>
              <a:rPr lang="en-US" dirty="0"/>
              <a:t>foreign loans to defend the </a:t>
            </a:r>
            <a:r>
              <a:rPr lang="en-US" dirty="0" smtClean="0"/>
              <a:t>ER parity, or imposing </a:t>
            </a:r>
            <a:r>
              <a:rPr lang="en-US" dirty="0"/>
              <a:t>capital controls or restrictions on imports.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of these results in different costs to the </a:t>
            </a:r>
            <a:r>
              <a:rPr lang="en-US" dirty="0" smtClean="0"/>
              <a:t>economy: is it worth </a:t>
            </a:r>
            <a:r>
              <a:rPr lang="en-US" dirty="0"/>
              <a:t>the effort to continue defending the </a:t>
            </a:r>
            <a:r>
              <a:rPr lang="en-US" dirty="0" smtClean="0"/>
              <a:t>currency?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This scenario enter the </a:t>
            </a:r>
            <a:r>
              <a:rPr lang="en-US" dirty="0"/>
              <a:t>second-generation currency crisis models</a:t>
            </a:r>
            <a:r>
              <a:rPr lang="en-US" dirty="0" smtClean="0"/>
              <a:t>.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Model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Speculative Attack as Asset Price </a:t>
            </a:r>
            <a:r>
              <a:rPr lang="en-US" dirty="0" smtClean="0"/>
              <a:t>Arbitrage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Crises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as Self-Fulfilling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Prophecies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Role of Banks and Foreign </a:t>
            </a:r>
            <a:r>
              <a:rPr lang="en-US" dirty="0" smtClean="0"/>
              <a:t>Debt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Contagion</a:t>
            </a:r>
            <a:endParaRPr lang="en-US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European Monetary System crisis in the early 1990s brought new situations that are hard to be reconciled using the first generation models. </a:t>
            </a:r>
            <a:endParaRPr lang="en-US" dirty="0" smtClean="0"/>
          </a:p>
          <a:p>
            <a:pPr lvl="1"/>
            <a:endParaRPr lang="en-US" dirty="0" smtClean="0"/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European countries that suffered speculative attacks did not follow clearly inconsistent economic </a:t>
            </a:r>
            <a:r>
              <a:rPr lang="en-US" dirty="0" smtClean="0"/>
              <a:t>policies</a:t>
            </a:r>
          </a:p>
          <a:p>
            <a:pPr marL="708660" lvl="1" indent="-342900">
              <a:buFont typeface="+mj-lt"/>
              <a:buAutoNum type="arabicPeriod"/>
            </a:pPr>
            <a:endParaRPr lang="en-US" dirty="0" smtClean="0"/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were developed countries whose governments had easy access to international </a:t>
            </a:r>
            <a:r>
              <a:rPr lang="en-US" dirty="0" smtClean="0"/>
              <a:t>credit, and also had other options to stabilize the exchange rate. </a:t>
            </a:r>
          </a:p>
          <a:p>
            <a:pPr marL="708660" lvl="1" indent="-342900">
              <a:buFont typeface="+mj-lt"/>
              <a:buAutoNum type="arabicPeriod"/>
            </a:pPr>
            <a:endParaRPr lang="en-US" dirty="0" smtClean="0"/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speculative attacks occurred without there being a significant worsening in the economic fundamentals.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Crises as Self-Fulfilling Prophecies </a:t>
            </a:r>
          </a:p>
        </p:txBody>
      </p:sp>
    </p:spTree>
    <p:extLst>
      <p:ext uri="{BB962C8B-B14F-4D97-AF65-F5344CB8AC3E}">
        <p14:creationId xmlns:p14="http://schemas.microsoft.com/office/powerpoint/2010/main" val="39346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Currency </a:t>
            </a:r>
            <a:r>
              <a:rPr lang="en-US" dirty="0"/>
              <a:t>crisis model proposed by </a:t>
            </a:r>
            <a:r>
              <a:rPr lang="en-US" dirty="0" err="1"/>
              <a:t>Obstfeld</a:t>
            </a:r>
            <a:r>
              <a:rPr lang="en-US" dirty="0"/>
              <a:t> (1986) was able to explain this type of situation, giving origin to the second-generation currency crisis models.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Two main elements</a:t>
            </a:r>
            <a:r>
              <a:rPr lang="en-US" dirty="0"/>
              <a:t>. </a:t>
            </a:r>
            <a:endParaRPr lang="en-US" dirty="0" smtClean="0"/>
          </a:p>
          <a:p>
            <a:pPr marL="777240" lvl="1" indent="-457200">
              <a:buFont typeface="+mj-lt"/>
              <a:buAutoNum type="arabicPeriod"/>
            </a:pPr>
            <a:endParaRPr lang="fr-FR" dirty="0" smtClean="0"/>
          </a:p>
          <a:p>
            <a:pPr marL="777240" lvl="1" indent="-457200">
              <a:buFont typeface="+mj-lt"/>
              <a:buAutoNum type="arabicPeriod"/>
            </a:pPr>
            <a:r>
              <a:rPr lang="fr-FR" dirty="0" smtClean="0"/>
              <a:t>A</a:t>
            </a:r>
            <a:r>
              <a:rPr lang="en-US" dirty="0" err="1" smtClean="0"/>
              <a:t>bandoning</a:t>
            </a:r>
            <a:r>
              <a:rPr lang="en-US" dirty="0" smtClean="0"/>
              <a:t> </a:t>
            </a:r>
            <a:r>
              <a:rPr lang="en-US" dirty="0"/>
              <a:t>of the fixed </a:t>
            </a:r>
            <a:r>
              <a:rPr lang="en-US" dirty="0" smtClean="0"/>
              <a:t>ER regime is </a:t>
            </a:r>
            <a:r>
              <a:rPr lang="en-US" dirty="0"/>
              <a:t>not inevitable, but, rather, the result of a political decision. </a:t>
            </a:r>
            <a:r>
              <a:rPr lang="en-US" dirty="0" smtClean="0"/>
              <a:t>Defending the currency is costly</a:t>
            </a:r>
            <a:r>
              <a:rPr lang="en-US" dirty="0"/>
              <a:t>, </a:t>
            </a:r>
            <a:r>
              <a:rPr lang="en-US" dirty="0" smtClean="0"/>
              <a:t>and the </a:t>
            </a:r>
            <a:r>
              <a:rPr lang="en-US" dirty="0"/>
              <a:t>government to compare the costs </a:t>
            </a:r>
            <a:r>
              <a:rPr lang="en-US" dirty="0" smtClean="0"/>
              <a:t>and benefits of doing it.</a:t>
            </a:r>
            <a:endParaRPr lang="en-US" dirty="0"/>
          </a:p>
          <a:p>
            <a:pPr marL="777240" lvl="1" indent="-457200">
              <a:buFont typeface="+mj-lt"/>
              <a:buAutoNum type="arabicPeriod"/>
            </a:pPr>
            <a:endParaRPr lang="en-US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speculative action by the agents affects the cost to maintain the </a:t>
            </a:r>
            <a:r>
              <a:rPr lang="en-US" dirty="0" smtClean="0"/>
              <a:t>ER parity</a:t>
            </a:r>
            <a:r>
              <a:rPr lang="en-US" dirty="0"/>
              <a:t>, so that there can be self-fulfilling currency crises.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Crises as Self-Fulfilling Prophecies </a:t>
            </a:r>
          </a:p>
        </p:txBody>
      </p:sp>
    </p:spTree>
    <p:extLst>
      <p:ext uri="{BB962C8B-B14F-4D97-AF65-F5344CB8AC3E}">
        <p14:creationId xmlns:p14="http://schemas.microsoft.com/office/powerpoint/2010/main" val="39414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Simple model </a:t>
            </a:r>
            <a:r>
              <a:rPr lang="en-US" dirty="0"/>
              <a:t>based on Krugman (1996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government decides to either defend </a:t>
            </a:r>
            <a:r>
              <a:rPr lang="en-US" dirty="0" smtClean="0"/>
              <a:t>ER parity </a:t>
            </a:r>
            <a:r>
              <a:rPr lang="en-US" dirty="0"/>
              <a:t>or allow the </a:t>
            </a:r>
            <a:r>
              <a:rPr lang="en-US" dirty="0" smtClean="0"/>
              <a:t>ER to </a:t>
            </a:r>
            <a:r>
              <a:rPr lang="en-US" dirty="0"/>
              <a:t>float so as to </a:t>
            </a:r>
            <a:r>
              <a:rPr lang="en-US" dirty="0" smtClean="0"/>
              <a:t>minimize a loss function that tries </a:t>
            </a:r>
            <a:r>
              <a:rPr lang="en-US" dirty="0"/>
              <a:t>to capture the trade-off between the cost to defend the exchange rate and the benefit of maintaining its parity.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 us look </a:t>
            </a:r>
            <a:r>
              <a:rPr lang="en-US" dirty="0"/>
              <a:t>at each of the elements of the government loss function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Simple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First </a:t>
                </a:r>
                <a:r>
                  <a:rPr lang="en-US" dirty="0"/>
                  <a:t>element of the loss </a:t>
                </a:r>
                <a:r>
                  <a:rPr lang="en-US" dirty="0" smtClean="0"/>
                  <a:t>function: the </a:t>
                </a:r>
                <a:r>
                  <a:rPr lang="en-US" dirty="0"/>
                  <a:t>degree of exchange rate overvaluation. </a:t>
                </a:r>
                <a:endParaRPr lang="en-US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: current fixed exchange rate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: equilibrium ER level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When the exchange rate is more appreciated than its equilibrium value, the CA balance will be lower than its optimum level.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 </a:t>
            </a:r>
            <a:r>
              <a:rPr lang="en-US" dirty="0" err="1" smtClean="0"/>
              <a:t>misalignement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Second element of </a:t>
                </a:r>
                <a:r>
                  <a:rPr lang="en-US" dirty="0"/>
                  <a:t>the government loss </a:t>
                </a:r>
                <a:r>
                  <a:rPr lang="en-US" dirty="0" smtClean="0"/>
                  <a:t>function: the </a:t>
                </a:r>
                <a:r>
                  <a:rPr lang="en-US" dirty="0"/>
                  <a:t>expectation of exchange rate depreciation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>
                                <a:latin typeface="Cambria Math"/>
                              </a:rPr>
                              <m:t>𝑠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It is associated to the </a:t>
                </a:r>
                <a:r>
                  <a:rPr lang="en-US" dirty="0"/>
                  <a:t>cost associated with defending the </a:t>
                </a:r>
                <a:r>
                  <a:rPr lang="en-US" dirty="0" smtClean="0"/>
                  <a:t>ER p</a:t>
                </a:r>
                <a:r>
                  <a:rPr lang="fr-FR" dirty="0" err="1" smtClean="0"/>
                  <a:t>arity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expected ER depreciation reduces the expected return from domestic assets in relation to foreign assets.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Interest rates </a:t>
                </a:r>
                <a:r>
                  <a:rPr lang="fr-FR" dirty="0" smtClean="0"/>
                  <a:t>must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higher</a:t>
                </a:r>
                <a:r>
                  <a:rPr lang="fr-FR" dirty="0" smtClean="0"/>
                  <a:t> </a:t>
                </a:r>
                <a:r>
                  <a:rPr lang="en-US" dirty="0" smtClean="0"/>
                  <a:t>to maintain the domestic assets attractive.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 high interest rate generates costs for the economy: lower investment, higher cost of indebtedness for companies and families. </a:t>
                </a:r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Expectated</a:t>
            </a:r>
            <a:r>
              <a:rPr lang="fr-FR" dirty="0" smtClean="0"/>
              <a:t> </a:t>
            </a:r>
            <a:r>
              <a:rPr lang="fr-FR" dirty="0" err="1" smtClean="0"/>
              <a:t>Depreciation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element of the loss function: there a </a:t>
            </a:r>
            <a:r>
              <a:rPr lang="en-US" dirty="0"/>
              <a:t>cost in abandoning </a:t>
            </a:r>
            <a:r>
              <a:rPr lang="en-US" dirty="0" smtClean="0"/>
              <a:t>ER parity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Interpretations </a:t>
            </a:r>
            <a:r>
              <a:rPr lang="en-US" dirty="0"/>
              <a:t>for this </a:t>
            </a:r>
            <a:r>
              <a:rPr lang="en-US" dirty="0" smtClean="0"/>
              <a:t>cost: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</a:t>
            </a:r>
            <a:r>
              <a:rPr lang="en-US" dirty="0"/>
              <a:t>of government </a:t>
            </a:r>
            <a:r>
              <a:rPr lang="en-US" dirty="0" smtClean="0"/>
              <a:t>credibility for </a:t>
            </a:r>
            <a:r>
              <a:rPr lang="en-US" dirty="0"/>
              <a:t>ceasing to follow the fixed exchange rate regime previously announced.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cost associated </a:t>
            </a:r>
            <a:r>
              <a:rPr lang="en-US" dirty="0"/>
              <a:t>to the motive that led the government to adopt the fixed exchange rate </a:t>
            </a:r>
            <a:r>
              <a:rPr lang="en-US" dirty="0" smtClean="0"/>
              <a:t>regime, such as:</a:t>
            </a:r>
          </a:p>
          <a:p>
            <a:pPr lvl="2"/>
            <a:r>
              <a:rPr lang="en-US" dirty="0" smtClean="0"/>
              <a:t>Lower ER volatility to foster trade</a:t>
            </a:r>
          </a:p>
          <a:p>
            <a:pPr lvl="2"/>
            <a:r>
              <a:rPr lang="en-US" dirty="0" smtClean="0"/>
              <a:t>Nominal anchor in high inflation countries</a:t>
            </a:r>
          </a:p>
          <a:p>
            <a:pPr lvl="1"/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29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Abandoning the ER Parity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Currency crisis, </a:t>
            </a:r>
            <a:r>
              <a:rPr lang="en-US" dirty="0"/>
              <a:t>or balance of payment </a:t>
            </a:r>
            <a:r>
              <a:rPr lang="en-US" dirty="0" smtClean="0"/>
              <a:t>crises = excessive </a:t>
            </a:r>
            <a:r>
              <a:rPr lang="en-US" dirty="0"/>
              <a:t>exchange </a:t>
            </a:r>
            <a:r>
              <a:rPr lang="en-US" dirty="0" smtClean="0"/>
              <a:t>rate (ER) </a:t>
            </a:r>
            <a:r>
              <a:rPr lang="en-US" dirty="0"/>
              <a:t>variations or pressure on the </a:t>
            </a:r>
            <a:r>
              <a:rPr lang="en-US" dirty="0" smtClean="0"/>
              <a:t>ER not explained </a:t>
            </a:r>
            <a:r>
              <a:rPr lang="en-US" dirty="0"/>
              <a:t>by </a:t>
            </a:r>
            <a:r>
              <a:rPr lang="en-US" dirty="0" smtClean="0"/>
              <a:t>underlying </a:t>
            </a:r>
            <a:r>
              <a:rPr lang="en-US" dirty="0"/>
              <a:t>economic </a:t>
            </a:r>
            <a:r>
              <a:rPr lang="en-US" dirty="0" smtClean="0"/>
              <a:t>variables. </a:t>
            </a:r>
          </a:p>
          <a:p>
            <a:endParaRPr lang="en-US" dirty="0"/>
          </a:p>
          <a:p>
            <a:r>
              <a:rPr lang="en-US" dirty="0"/>
              <a:t>The explanations for the currency crises are divided into three </a:t>
            </a:r>
            <a:r>
              <a:rPr lang="en-US" i="1" dirty="0"/>
              <a:t>generations</a:t>
            </a:r>
            <a:r>
              <a:rPr lang="en-US" dirty="0"/>
              <a:t> of models.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generation was developed </a:t>
            </a:r>
            <a:r>
              <a:rPr lang="en-US" dirty="0" smtClean="0"/>
              <a:t>to explain issues that </a:t>
            </a:r>
            <a:r>
              <a:rPr lang="en-US" dirty="0"/>
              <a:t>were either not present or not important in preceding </a:t>
            </a:r>
            <a:r>
              <a:rPr lang="en-US" dirty="0" smtClean="0"/>
              <a:t>crises.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currency crisis can have elements of more than one </a:t>
            </a:r>
            <a:r>
              <a:rPr lang="en-US" dirty="0" smtClean="0"/>
              <a:t>generation.</a:t>
            </a:r>
            <a:endParaRPr lang="en-US" dirty="0"/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2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government loss </a:t>
                </a:r>
                <a:r>
                  <a:rPr lang="en-US" dirty="0" smtClean="0"/>
                  <a:t>function </a:t>
                </a:r>
                <a:r>
                  <a:rPr lang="en-US" dirty="0"/>
                  <a:t>is represented by: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parameters </a:t>
                </a:r>
                <a:r>
                  <a:rPr lang="en-US" dirty="0"/>
                  <a:t>associated to the weight given to the </a:t>
                </a:r>
                <a:r>
                  <a:rPr lang="en-US" dirty="0" smtClean="0"/>
                  <a:t>ER misalignment </a:t>
                </a:r>
                <a:r>
                  <a:rPr lang="en-US" dirty="0"/>
                  <a:t>and to the expectation of </a:t>
                </a:r>
                <a:r>
                  <a:rPr lang="en-US" dirty="0" smtClean="0"/>
                  <a:t>depreciation</a:t>
                </a:r>
                <a:r>
                  <a:rPr lang="en-US" dirty="0"/>
                  <a:t>, </a:t>
                </a:r>
                <a:r>
                  <a:rPr lang="en-US" dirty="0" smtClean="0"/>
                  <a:t>respectively</a:t>
                </a:r>
              </a:p>
              <a:p>
                <a:pPr lvl="1"/>
                <a:r>
                  <a:rPr lang="en-US" i="1" dirty="0" smtClean="0"/>
                  <a:t>c:</a:t>
                </a:r>
                <a:r>
                  <a:rPr lang="en-US" dirty="0" smtClean="0"/>
                  <a:t> cost </a:t>
                </a:r>
                <a:r>
                  <a:rPr lang="en-US" dirty="0"/>
                  <a:t>of abandoning </a:t>
                </a:r>
                <a:r>
                  <a:rPr lang="en-US" dirty="0" smtClean="0"/>
                  <a:t>ER parity.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Quadratic form: ER misalignments </a:t>
                </a:r>
                <a:r>
                  <a:rPr lang="en-US" dirty="0"/>
                  <a:t>and </a:t>
                </a:r>
                <a:r>
                  <a:rPr lang="en-US" dirty="0" smtClean="0"/>
                  <a:t>expectations of ER changes are </a:t>
                </a:r>
                <a:r>
                  <a:rPr lang="en-US" dirty="0"/>
                  <a:t>undesirable, be they positive or negative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government decides </a:t>
                </a:r>
                <a:r>
                  <a:rPr lang="en-US" dirty="0" smtClean="0"/>
                  <a:t>whether to defend or not </a:t>
                </a:r>
                <a:r>
                  <a:rPr lang="en-US" dirty="0"/>
                  <a:t>the </a:t>
                </a:r>
                <a:r>
                  <a:rPr lang="en-US" dirty="0" smtClean="0"/>
                  <a:t>ER parity comparing the loss in the two cases.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exchange rate is maintained fixed, the government loss </a:t>
                </a:r>
                <a:r>
                  <a:rPr lang="en-US" dirty="0" smtClean="0"/>
                  <a:t>will </a:t>
                </a:r>
                <a:r>
                  <a:rPr lang="en-US" dirty="0"/>
                  <a:t>be: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𝐹𝐼𝑋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government allows the </a:t>
                </a:r>
                <a:r>
                  <a:rPr lang="en-US" dirty="0" smtClean="0"/>
                  <a:t>ER to </a:t>
                </a:r>
                <a:r>
                  <a:rPr lang="en-US" dirty="0"/>
                  <a:t>depreciate, it </a:t>
                </a:r>
                <a:r>
                  <a:rPr lang="en-US" dirty="0" smtClean="0"/>
                  <a:t>should jump </a:t>
                </a:r>
                <a:r>
                  <a:rPr lang="en-US" dirty="0"/>
                  <a:t>to its equilibrium value,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, and remain at that level. Consequently, </a:t>
                </a:r>
                <a:r>
                  <a:rPr lang="en-US" dirty="0" err="1" smtClean="0"/>
                  <a:t>the</a:t>
                </a:r>
                <a:r>
                  <a:rPr lang="en-US" dirty="0" smtClean="0"/>
                  <a:t> </a:t>
                </a:r>
                <a:r>
                  <a:rPr lang="en-US" dirty="0"/>
                  <a:t>government loss for abandoning parity will be: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𝐹𝐿𝐸𝑋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 or not the Parity?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government will allow the exchange rate to float if: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𝐹𝐼𝑋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𝐹𝐿𝐸𝑋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and parity will be maintained, if on the contrary</a:t>
                </a:r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</a:t>
                </a:r>
                <a:r>
                  <a:rPr lang="en-US" dirty="0"/>
                  <a:t>government will abandon </a:t>
                </a:r>
                <a:r>
                  <a:rPr lang="en-US" dirty="0" smtClean="0"/>
                  <a:t>ER parity </a:t>
                </a:r>
                <a:r>
                  <a:rPr lang="en-US" dirty="0"/>
                  <a:t>if, when comparing the cost of allowing the </a:t>
                </a:r>
                <a:r>
                  <a:rPr lang="en-US" dirty="0" smtClean="0"/>
                  <a:t>ER to </a:t>
                </a:r>
                <a:r>
                  <a:rPr lang="en-US" dirty="0"/>
                  <a:t>float, the current </a:t>
                </a:r>
                <a:r>
                  <a:rPr lang="en-US" dirty="0" smtClean="0"/>
                  <a:t>ER is </a:t>
                </a:r>
                <a:r>
                  <a:rPr lang="en-US" dirty="0"/>
                  <a:t>very misaligned in relation to its equilibrium value and/or if the depreciation expectation is high.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Abandon or not the Parity?</a:t>
            </a:r>
          </a:p>
        </p:txBody>
      </p:sp>
    </p:spTree>
    <p:extLst>
      <p:ext uri="{BB962C8B-B14F-4D97-AF65-F5344CB8AC3E}">
        <p14:creationId xmlns:p14="http://schemas.microsoft.com/office/powerpoint/2010/main" val="32444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Important role of expectations: they </a:t>
            </a:r>
            <a:r>
              <a:rPr lang="en-US" dirty="0"/>
              <a:t>can sway the abandon of </a:t>
            </a:r>
            <a:r>
              <a:rPr lang="en-US" dirty="0" smtClean="0"/>
              <a:t>ER parity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Higher expectation </a:t>
            </a:r>
            <a:r>
              <a:rPr lang="en-US" dirty="0"/>
              <a:t>of </a:t>
            </a:r>
            <a:r>
              <a:rPr lang="en-US" dirty="0" smtClean="0"/>
              <a:t>depreciation =&gt; more </a:t>
            </a:r>
            <a:r>
              <a:rPr lang="en-US" dirty="0"/>
              <a:t>expensive for the government to maintain the </a:t>
            </a:r>
            <a:r>
              <a:rPr lang="en-US" dirty="0" smtClean="0"/>
              <a:t>parity =&gt; its abandon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agents believe that the regime will be maintained, the cost to maintain it is lower and it can be maintained.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Multiple </a:t>
            </a:r>
            <a:r>
              <a:rPr lang="en-US" dirty="0"/>
              <a:t>equilibria: </a:t>
            </a:r>
            <a:endParaRPr lang="en-US" dirty="0" smtClean="0"/>
          </a:p>
          <a:p>
            <a:pPr lvl="1"/>
            <a:r>
              <a:rPr lang="en-US" dirty="0" smtClean="0"/>
              <a:t>equilibrium </a:t>
            </a:r>
            <a:r>
              <a:rPr lang="en-US" dirty="0"/>
              <a:t>with bad expectations and a currency crisis, or </a:t>
            </a:r>
            <a:endParaRPr lang="en-US" dirty="0" smtClean="0"/>
          </a:p>
          <a:p>
            <a:pPr lvl="1"/>
            <a:r>
              <a:rPr lang="en-US" dirty="0" smtClean="0"/>
              <a:t>equilibrium </a:t>
            </a:r>
            <a:r>
              <a:rPr lang="en-US" dirty="0"/>
              <a:t>with good expectations and the maintenance of the fixed exchange rate regime.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and </a:t>
            </a:r>
            <a:br>
              <a:rPr lang="en-US" dirty="0" smtClean="0"/>
            </a:br>
            <a:r>
              <a:rPr lang="en-US" dirty="0" smtClean="0"/>
              <a:t>Multiple Equilibria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</a:t>
                </a:r>
                <a:r>
                  <a:rPr lang="en-US" dirty="0"/>
                  <a:t>can infer </a:t>
                </a:r>
                <a:r>
                  <a:rPr lang="en-US" dirty="0" smtClean="0"/>
                  <a:t>the </a:t>
                </a:r>
                <a:r>
                  <a:rPr lang="en-US" dirty="0"/>
                  <a:t>lower and upper limits of </a:t>
                </a:r>
                <a:r>
                  <a:rPr lang="en-US" dirty="0" smtClean="0"/>
                  <a:t>ER depreciation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parity is abandoned, the </a:t>
                </a:r>
                <a:r>
                  <a:rPr lang="en-US" dirty="0" smtClean="0"/>
                  <a:t>ER will </a:t>
                </a:r>
                <a:r>
                  <a:rPr lang="en-US" dirty="0"/>
                  <a:t>go to its equilibrium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the </a:t>
                </a:r>
                <a:r>
                  <a:rPr lang="en-US" dirty="0"/>
                  <a:t>expectation for the future </a:t>
                </a:r>
                <a:r>
                  <a:rPr lang="en-US" dirty="0" smtClean="0"/>
                  <a:t>ER is </a:t>
                </a:r>
                <a:r>
                  <a:rPr lang="en-US" dirty="0"/>
                  <a:t>given by: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probability </a:t>
                </a:r>
                <a:r>
                  <a:rPr lang="en-US" dirty="0" smtClean="0"/>
                  <a:t>attributed </a:t>
                </a:r>
                <a:r>
                  <a:rPr lang="en-US" dirty="0"/>
                  <a:t>to the maintenance of the fixed exchange rate regime. </a:t>
                </a:r>
              </a:p>
              <a:p>
                <a:endParaRPr lang="en-US" dirty="0"/>
              </a:p>
              <a:p>
                <a:r>
                  <a:rPr lang="en-US" dirty="0"/>
                  <a:t>The expectations are </a:t>
                </a:r>
                <a:r>
                  <a:rPr lang="en-US" i="1" dirty="0"/>
                  <a:t>good</a:t>
                </a:r>
                <a:r>
                  <a:rPr lang="en-US" dirty="0"/>
                  <a:t> or </a:t>
                </a:r>
                <a:r>
                  <a:rPr lang="en-US" i="1" dirty="0"/>
                  <a:t>bad</a:t>
                </a:r>
                <a:r>
                  <a:rPr lang="en-US" dirty="0"/>
                  <a:t> depending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i="1" dirty="0" smtClean="0"/>
                  <a:t>Best</a:t>
                </a:r>
                <a:r>
                  <a:rPr lang="en-US" dirty="0" smtClean="0"/>
                  <a:t> expectations: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=&gt;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 smtClean="0"/>
                  <a:t>Worst</a:t>
                </a:r>
                <a:r>
                  <a:rPr lang="en-US" dirty="0" smtClean="0"/>
                  <a:t> expectations: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=&gt;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</a:t>
                </a:r>
                <a:r>
                  <a:rPr lang="en-US" dirty="0"/>
                  <a:t>can separate the comparison between </a:t>
                </a:r>
                <a:r>
                  <a:rPr lang="en-US" dirty="0" smtClean="0"/>
                  <a:t>ER misalignment </a:t>
                </a:r>
                <a:r>
                  <a:rPr lang="en-US" dirty="0"/>
                  <a:t>and the cost of abandoning the </a:t>
                </a:r>
                <a:r>
                  <a:rPr lang="en-US" dirty="0" smtClean="0"/>
                  <a:t>parity into </a:t>
                </a:r>
                <a:r>
                  <a:rPr lang="en-US" dirty="0"/>
                  <a:t>three cases:  </a:t>
                </a:r>
              </a:p>
              <a:p>
                <a:pPr marL="45720" indent="0">
                  <a:buNone/>
                </a:pPr>
                <a:endParaRPr lang="en-US" dirty="0"/>
              </a:p>
              <a:p>
                <a:pPr marL="45720" indent="0">
                  <a:buNone/>
                </a:pPr>
                <a:r>
                  <a:rPr lang="en-US" b="1" dirty="0" smtClean="0"/>
                  <a:t>Case </a:t>
                </a:r>
                <a:r>
                  <a:rPr lang="en-US" b="1" dirty="0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: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cost </a:t>
                </a:r>
                <a:r>
                  <a:rPr lang="en-US" dirty="0" smtClean="0"/>
                  <a:t>letting the ER float </a:t>
                </a:r>
                <a:r>
                  <a:rPr lang="en-US" dirty="0"/>
                  <a:t>is so high in relation to the </a:t>
                </a:r>
                <a:r>
                  <a:rPr lang="en-US" dirty="0" smtClean="0"/>
                  <a:t>ER misalignment </a:t>
                </a:r>
                <a:r>
                  <a:rPr lang="en-US" dirty="0"/>
                  <a:t>that, even if it is expected that the parity will be </a:t>
                </a:r>
                <a:r>
                  <a:rPr lang="en-US" dirty="0" smtClean="0"/>
                  <a:t>abandoned, it is always worth to maintain the ER parity</a:t>
                </a:r>
              </a:p>
              <a:p>
                <a:pPr marL="45720" indent="0">
                  <a:buNone/>
                </a:pPr>
                <a:endParaRPr lang="en-US" b="1" dirty="0" smtClean="0"/>
              </a:p>
              <a:p>
                <a:pPr marL="45720" indent="0">
                  <a:buNone/>
                </a:pPr>
                <a:r>
                  <a:rPr lang="en-US" b="1" dirty="0" smtClean="0"/>
                  <a:t>Case </a:t>
                </a:r>
                <a:r>
                  <a:rPr lang="en-US" b="1" dirty="0"/>
                  <a:t>II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r>
                  <a:rPr lang="en-US" dirty="0"/>
                  <a:t>The opposite of Case I: The cost of abandoning the parity is so low in relation to the ER misalignment that, even if no one expects depreciation, the government abandons the parity.</a:t>
                </a:r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"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endParaRPr lang="en-US" b="1" dirty="0" smtClean="0"/>
              </a:p>
              <a:p>
                <a:pPr marL="45720" indent="0">
                  <a:buNone/>
                </a:pPr>
                <a:r>
                  <a:rPr lang="en-US" b="1" dirty="0" smtClean="0"/>
                  <a:t>Case </a:t>
                </a:r>
                <a:r>
                  <a:rPr lang="en-US" b="1" dirty="0"/>
                  <a:t>III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 </a:t>
                </a:r>
                <a:r>
                  <a:rPr lang="en-US" dirty="0"/>
                  <a:t>abandon the parity or not depends on expectations.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higher the expected exchange rate depreciation, the closer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government loss to maintain the </a:t>
                </a:r>
                <a:r>
                  <a:rPr lang="en-US" dirty="0" smtClean="0"/>
                  <a:t>parity. For </a:t>
                </a:r>
                <a:r>
                  <a:rPr lang="en-US" dirty="0"/>
                  <a:t>a sufficiently high depreciation expectation, </a:t>
                </a:r>
                <a:r>
                  <a:rPr lang="en-US" dirty="0" smtClean="0"/>
                  <a:t>parity </a:t>
                </a:r>
                <a:r>
                  <a:rPr lang="en-US" dirty="0"/>
                  <a:t>is abandoned.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a low depreciation expectation, the loss to maintain the parity </a:t>
                </a:r>
                <a:r>
                  <a:rPr lang="en-US" dirty="0" smtClean="0"/>
                  <a:t>nears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and </a:t>
                </a:r>
                <a:r>
                  <a:rPr lang="en-US" dirty="0"/>
                  <a:t>the government maintains the fixed exchange rate.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 Argentine government instituted the currency board regime in 1990, the 1:1 parity of the peso against the dollar seemed to yield the equilibrium </a:t>
            </a:r>
            <a:r>
              <a:rPr lang="en-US" dirty="0" smtClean="0"/>
              <a:t>RER. </a:t>
            </a:r>
          </a:p>
          <a:p>
            <a:endParaRPr lang="en-US" dirty="0" smtClean="0"/>
          </a:p>
          <a:p>
            <a:r>
              <a:rPr lang="en-US" dirty="0" smtClean="0"/>
              <a:t>Currency </a:t>
            </a:r>
            <a:r>
              <a:rPr lang="en-US" dirty="0"/>
              <a:t>crises in Russia and </a:t>
            </a:r>
            <a:r>
              <a:rPr lang="en-US" dirty="0" smtClean="0"/>
              <a:t>Brazil in 1999: </a:t>
            </a:r>
            <a:r>
              <a:rPr lang="en-US" dirty="0"/>
              <a:t>investors </a:t>
            </a:r>
            <a:r>
              <a:rPr lang="en-US" dirty="0" smtClean="0"/>
              <a:t>more skeptical</a:t>
            </a:r>
          </a:p>
          <a:p>
            <a:endParaRPr lang="en-US" dirty="0" smtClean="0"/>
          </a:p>
          <a:p>
            <a:r>
              <a:rPr lang="en-US" dirty="0" smtClean="0"/>
              <a:t>Depreciation </a:t>
            </a:r>
            <a:r>
              <a:rPr lang="en-US" dirty="0"/>
              <a:t>of over 60% of the Brazilian real against the dollar </a:t>
            </a:r>
            <a:r>
              <a:rPr lang="en-US" dirty="0" smtClean="0"/>
              <a:t>= depreciation of the real against </a:t>
            </a:r>
            <a:r>
              <a:rPr lang="en-US" dirty="0"/>
              <a:t>the Argentine </a:t>
            </a:r>
            <a:r>
              <a:rPr lang="en-US" dirty="0" smtClean="0"/>
              <a:t>peso =&gt; deterioration </a:t>
            </a:r>
            <a:r>
              <a:rPr lang="en-US" dirty="0"/>
              <a:t>of the Argentinian trade balance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peso/dollar 1:1 parity, </a:t>
            </a:r>
            <a:r>
              <a:rPr lang="en-US" dirty="0"/>
              <a:t>which was the equilibrium rate in 1990, in 1999 represented an overvalued </a:t>
            </a:r>
            <a:r>
              <a:rPr lang="en-US" dirty="0" smtClean="0"/>
              <a:t>RER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I:</a:t>
            </a:r>
            <a:br>
              <a:rPr lang="en-US" dirty="0" smtClean="0"/>
            </a:br>
            <a:r>
              <a:rPr lang="en-US" dirty="0" smtClean="0"/>
              <a:t>Argentine </a:t>
            </a:r>
            <a:r>
              <a:rPr lang="en-US" dirty="0"/>
              <a:t>Peso Misalignment</a:t>
            </a:r>
          </a:p>
        </p:txBody>
      </p:sp>
    </p:spTree>
    <p:extLst>
      <p:ext uri="{BB962C8B-B14F-4D97-AF65-F5344CB8AC3E}">
        <p14:creationId xmlns:p14="http://schemas.microsoft.com/office/powerpoint/2010/main" val="27344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deterioration of </a:t>
            </a:r>
            <a:r>
              <a:rPr lang="en-US" sz="2400" dirty="0" smtClean="0"/>
              <a:t>EMS member </a:t>
            </a:r>
            <a:r>
              <a:rPr lang="en-US" sz="2400" dirty="0"/>
              <a:t>country fundamentals began with the 1990 German reunification. 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Significant </a:t>
            </a:r>
            <a:r>
              <a:rPr lang="en-US" sz="2000" dirty="0"/>
              <a:t>increase in German government spending to integrate East </a:t>
            </a:r>
            <a:r>
              <a:rPr lang="en-US" sz="2000" dirty="0" smtClean="0"/>
              <a:t>Germany =&gt; increase </a:t>
            </a:r>
            <a:r>
              <a:rPr lang="en-US" sz="2000" dirty="0"/>
              <a:t>in the fiscal </a:t>
            </a:r>
            <a:r>
              <a:rPr lang="en-US" sz="2000" dirty="0" smtClean="0"/>
              <a:t>deficit =&gt; debt/GDP went </a:t>
            </a:r>
            <a:r>
              <a:rPr lang="en-US" sz="2000" dirty="0"/>
              <a:t>from about 39% in 1989 to about 56% in 1995.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Higher aggregate </a:t>
            </a:r>
            <a:r>
              <a:rPr lang="en-US" sz="2000" dirty="0"/>
              <a:t>demand </a:t>
            </a:r>
            <a:r>
              <a:rPr lang="en-US" sz="2000" dirty="0" smtClean="0"/>
              <a:t>due to higher </a:t>
            </a:r>
            <a:r>
              <a:rPr lang="en-US" sz="2000" dirty="0"/>
              <a:t>fiscal deficit </a:t>
            </a:r>
            <a:r>
              <a:rPr lang="en-US" sz="2000" dirty="0" smtClean="0"/>
              <a:t>=&gt;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en-US" sz="2000" dirty="0" smtClean="0"/>
              <a:t>activity </a:t>
            </a:r>
            <a:r>
              <a:rPr lang="en-US" sz="2000" dirty="0"/>
              <a:t>level and interest </a:t>
            </a:r>
            <a:r>
              <a:rPr lang="en-US" sz="2000" dirty="0" smtClean="0"/>
              <a:t>rates </a:t>
            </a:r>
            <a:r>
              <a:rPr lang="fr-FR" sz="2000" dirty="0" smtClean="0"/>
              <a:t>(</a:t>
            </a:r>
            <a:r>
              <a:rPr lang="en-US" sz="2000" dirty="0" smtClean="0"/>
              <a:t>see Mundell-Fleming model)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Higher </a:t>
            </a:r>
            <a:r>
              <a:rPr lang="en-US" sz="2000" dirty="0"/>
              <a:t>economic </a:t>
            </a:r>
            <a:r>
              <a:rPr lang="en-US" sz="2000" dirty="0" smtClean="0"/>
              <a:t>activity =&gt; pressures </a:t>
            </a:r>
            <a:r>
              <a:rPr lang="en-US" sz="2000" dirty="0"/>
              <a:t>prices </a:t>
            </a:r>
            <a:r>
              <a:rPr lang="en-US" sz="2000" dirty="0" smtClean="0"/>
              <a:t>up =&gt; </a:t>
            </a:r>
            <a:r>
              <a:rPr lang="en-US" sz="2000" dirty="0" err="1" smtClean="0"/>
              <a:t>contractionist</a:t>
            </a:r>
            <a:r>
              <a:rPr lang="en-US" sz="2000" dirty="0" smtClean="0"/>
              <a:t> </a:t>
            </a:r>
            <a:r>
              <a:rPr lang="en-US" sz="2000" dirty="0"/>
              <a:t>monetary </a:t>
            </a:r>
            <a:r>
              <a:rPr lang="en-US" sz="2000" dirty="0" smtClean="0"/>
              <a:t>policy to </a:t>
            </a:r>
            <a:r>
              <a:rPr lang="en-US" sz="2000" dirty="0"/>
              <a:t>avoid an inflationary </a:t>
            </a:r>
            <a:r>
              <a:rPr lang="en-US" sz="2000" dirty="0" smtClean="0"/>
              <a:t>spiral =</a:t>
            </a:r>
            <a:r>
              <a:rPr lang="fr-FR" sz="2000" dirty="0" smtClean="0"/>
              <a:t>&gt; </a:t>
            </a:r>
            <a:r>
              <a:rPr lang="fr-FR" sz="2000" dirty="0" err="1" smtClean="0"/>
              <a:t>even</a:t>
            </a:r>
            <a:r>
              <a:rPr lang="fr-FR" sz="2000" dirty="0" smtClean="0"/>
              <a:t>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en-US" sz="2000" dirty="0" smtClean="0"/>
              <a:t>interest rate in Germany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</a:t>
            </a:r>
            <a:r>
              <a:rPr lang="fr-FR" dirty="0" err="1" smtClean="0"/>
              <a:t>Study</a:t>
            </a:r>
            <a:r>
              <a:rPr lang="fr-FR" dirty="0" smtClean="0"/>
              <a:t> II: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System </a:t>
            </a:r>
            <a:r>
              <a:rPr lang="fr-FR" dirty="0" err="1"/>
              <a:t>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Symbol" panose="05050102010706020507" pitchFamily="18" charset="2"/>
                  <a:buChar char="Þ"/>
                </a:pPr>
                <a:endParaRPr lang="en-US" dirty="0" smtClean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Higher German </a:t>
                </a:r>
                <a:r>
                  <a:rPr lang="en-US" dirty="0"/>
                  <a:t>interest rates </a:t>
                </a:r>
                <a:r>
                  <a:rPr lang="en-US" dirty="0" smtClean="0"/>
                  <a:t>= a </a:t>
                </a:r>
                <a:r>
                  <a:rPr lang="en-US" dirty="0"/>
                  <a:t>deterioration in fundamentals for the other ten member countries of the </a:t>
                </a:r>
                <a:r>
                  <a:rPr lang="en-US" dirty="0" smtClean="0"/>
                  <a:t>EMS (investors are attracted by Germany higher interest rate)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model, this deterioration is represented by an increase in exchange rate misalignment,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 </a:t>
                </a:r>
                <a:r>
                  <a:rPr lang="en-US" dirty="0"/>
                  <a:t>maintain the exchange rate within the band, these countries had to maintain a </a:t>
                </a:r>
                <a:r>
                  <a:rPr lang="en-US" dirty="0" err="1"/>
                  <a:t>contractionist</a:t>
                </a:r>
                <a:r>
                  <a:rPr lang="en-US" dirty="0"/>
                  <a:t> monetary </a:t>
                </a:r>
                <a:r>
                  <a:rPr lang="en-US" dirty="0" smtClean="0"/>
                  <a:t>policy, which had </a:t>
                </a:r>
                <a:r>
                  <a:rPr lang="en-US" dirty="0"/>
                  <a:t>a recessive effect on </a:t>
                </a:r>
                <a:r>
                  <a:rPr lang="en-US" dirty="0" smtClean="0"/>
                  <a:t>their economies</a:t>
                </a:r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39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</a:t>
            </a:r>
            <a:r>
              <a:rPr lang="fr-FR" dirty="0" err="1" smtClean="0"/>
              <a:t>Study</a:t>
            </a:r>
            <a:r>
              <a:rPr lang="fr-FR" dirty="0" smtClean="0"/>
              <a:t> II: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System </a:t>
            </a:r>
            <a:r>
              <a:rPr lang="fr-FR" dirty="0" err="1"/>
              <a:t>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generation: developed </a:t>
            </a:r>
            <a:r>
              <a:rPr lang="en-US" dirty="0"/>
              <a:t>in the 1980s. </a:t>
            </a:r>
            <a:endParaRPr lang="en-US" dirty="0" smtClean="0"/>
          </a:p>
          <a:p>
            <a:pPr lvl="1"/>
            <a:r>
              <a:rPr lang="en-US" dirty="0" smtClean="0"/>
              <a:t>government </a:t>
            </a:r>
            <a:r>
              <a:rPr lang="en-US" dirty="0"/>
              <a:t>fiscal policy incompatible with the fixed </a:t>
            </a:r>
            <a:r>
              <a:rPr lang="en-US" dirty="0" smtClean="0"/>
              <a:t>ER regime =&gt; continuous </a:t>
            </a:r>
            <a:r>
              <a:rPr lang="en-US" dirty="0"/>
              <a:t>loss of reserves to maintain the exchange rate </a:t>
            </a:r>
            <a:r>
              <a:rPr lang="en-US" dirty="0" smtClean="0"/>
              <a:t>parity</a:t>
            </a:r>
          </a:p>
          <a:p>
            <a:pPr lvl="1"/>
            <a:r>
              <a:rPr lang="en-US" dirty="0" smtClean="0"/>
              <a:t>Focus: the </a:t>
            </a:r>
            <a:r>
              <a:rPr lang="en-US" dirty="0"/>
              <a:t>role of the speculative attack as an arbitrage of asset </a:t>
            </a:r>
            <a:r>
              <a:rPr lang="en-US" dirty="0" smtClean="0"/>
              <a:t>prices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Second generation: based </a:t>
            </a:r>
            <a:r>
              <a:rPr lang="en-US" dirty="0"/>
              <a:t>on the 1991-1993 </a:t>
            </a:r>
            <a:r>
              <a:rPr lang="en-US" dirty="0" smtClean="0"/>
              <a:t>E</a:t>
            </a:r>
            <a:r>
              <a:rPr lang="fr-FR" dirty="0" smtClean="0"/>
              <a:t>MS </a:t>
            </a:r>
            <a:r>
              <a:rPr lang="en-US" dirty="0" smtClean="0"/>
              <a:t>crisis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choice of governments to defend or not </a:t>
            </a:r>
            <a:r>
              <a:rPr lang="en-US" dirty="0" smtClean="0"/>
              <a:t>ER parity</a:t>
            </a:r>
          </a:p>
          <a:p>
            <a:pPr lvl="1"/>
            <a:r>
              <a:rPr lang="en-US" dirty="0" smtClean="0"/>
              <a:t>cost </a:t>
            </a:r>
            <a:r>
              <a:rPr lang="en-US" dirty="0"/>
              <a:t>to defend </a:t>
            </a:r>
            <a:r>
              <a:rPr lang="en-US" dirty="0" smtClean="0"/>
              <a:t>depends </a:t>
            </a:r>
            <a:r>
              <a:rPr lang="en-US" dirty="0"/>
              <a:t>on the expectations of </a:t>
            </a:r>
            <a:r>
              <a:rPr lang="en-US" dirty="0" smtClean="0"/>
              <a:t>ER depreciation</a:t>
            </a:r>
          </a:p>
          <a:p>
            <a:pPr lvl="1"/>
            <a:r>
              <a:rPr lang="en-US" dirty="0" smtClean="0"/>
              <a:t>Focus: the </a:t>
            </a:r>
            <a:r>
              <a:rPr lang="en-US" dirty="0"/>
              <a:t>role of expectations as a trigger to set off a </a:t>
            </a:r>
            <a:r>
              <a:rPr lang="en-US" dirty="0" smtClean="0"/>
              <a:t>crisis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Third generation: late 1990s</a:t>
            </a:r>
          </a:p>
          <a:p>
            <a:pPr lvl="1"/>
            <a:r>
              <a:rPr lang="en-US" dirty="0" smtClean="0"/>
              <a:t>Emphasis: the </a:t>
            </a:r>
            <a:r>
              <a:rPr lang="en-US" dirty="0"/>
              <a:t>fragility of firms and </a:t>
            </a:r>
            <a:r>
              <a:rPr lang="en-US" dirty="0" smtClean="0"/>
              <a:t>banks </a:t>
            </a:r>
            <a:r>
              <a:rPr lang="en-US" dirty="0"/>
              <a:t>balance sheets. </a:t>
            </a:r>
            <a:endParaRPr lang="en-US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</a:t>
            </a:r>
            <a:r>
              <a:rPr lang="fr-FR" dirty="0" smtClean="0"/>
              <a:t>a</a:t>
            </a:r>
            <a:r>
              <a:rPr lang="en-US" dirty="0" err="1" smtClean="0"/>
              <a:t>tion</a:t>
            </a:r>
            <a:r>
              <a:rPr lang="en-US" dirty="0" smtClean="0"/>
              <a:t>: countries </a:t>
            </a:r>
            <a:r>
              <a:rPr lang="en-US" dirty="0"/>
              <a:t>entered into a Case III scenario: they were </a:t>
            </a:r>
            <a:r>
              <a:rPr lang="en-US" i="1" dirty="0"/>
              <a:t>ripe</a:t>
            </a:r>
            <a:r>
              <a:rPr lang="en-US" dirty="0"/>
              <a:t> to have their currency attacked.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agents believe the government will abandon the parity, monetary contraction will </a:t>
            </a:r>
            <a:r>
              <a:rPr lang="en-US" dirty="0" smtClean="0"/>
              <a:t>need to be </a:t>
            </a:r>
            <a:r>
              <a:rPr lang="en-US" dirty="0"/>
              <a:t>greater, making its cost excessive.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UK and Italy: high </a:t>
            </a:r>
            <a:r>
              <a:rPr lang="en-US" dirty="0"/>
              <a:t>unemployment rates. </a:t>
            </a:r>
            <a:endParaRPr lang="en-US" dirty="0" smtClean="0"/>
          </a:p>
          <a:p>
            <a:pPr lvl="1"/>
            <a:r>
              <a:rPr lang="en-US" dirty="0" smtClean="0"/>
              <a:t>September 1992: </a:t>
            </a:r>
            <a:r>
              <a:rPr lang="en-US" dirty="0"/>
              <a:t>they abandoned the exchange rate </a:t>
            </a:r>
            <a:r>
              <a:rPr lang="en-US" dirty="0" smtClean="0"/>
              <a:t>bands after </a:t>
            </a:r>
            <a:r>
              <a:rPr lang="en-US" dirty="0"/>
              <a:t>intense speculation on their currencies.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reported that George Soros earned more than US$1 billion speculating against the sterling pound.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</a:t>
            </a:r>
            <a:r>
              <a:rPr lang="fr-FR" dirty="0" err="1" smtClean="0"/>
              <a:t>Study</a:t>
            </a:r>
            <a:r>
              <a:rPr lang="fr-FR" dirty="0" smtClean="0"/>
              <a:t> II: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System </a:t>
            </a:r>
            <a:r>
              <a:rPr lang="fr-FR" dirty="0" err="1"/>
              <a:t>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III: there </a:t>
            </a:r>
            <a:r>
              <a:rPr lang="en-US" dirty="0"/>
              <a:t>can be self-fulfilling currency crisis </a:t>
            </a:r>
            <a:r>
              <a:rPr lang="en-US" dirty="0" smtClean="0"/>
              <a:t>prophecies  </a:t>
            </a:r>
          </a:p>
          <a:p>
            <a:pPr lvl="1"/>
            <a:r>
              <a:rPr lang="en-US" dirty="0" smtClean="0"/>
              <a:t>low expectation </a:t>
            </a:r>
            <a:r>
              <a:rPr lang="en-US" dirty="0"/>
              <a:t>of abandoning </a:t>
            </a:r>
            <a:r>
              <a:rPr lang="en-US" dirty="0" smtClean="0"/>
              <a:t>parity =&gt; less </a:t>
            </a:r>
            <a:r>
              <a:rPr lang="en-US" dirty="0"/>
              <a:t>costly to maintain the fixed </a:t>
            </a:r>
            <a:r>
              <a:rPr lang="en-US" dirty="0" smtClean="0"/>
              <a:t>ER =&gt; the ER remains </a:t>
            </a:r>
            <a:r>
              <a:rPr lang="en-US" dirty="0"/>
              <a:t>effectively fixed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high depreciation expectation =&gt; costly </a:t>
            </a:r>
            <a:r>
              <a:rPr lang="en-US" dirty="0"/>
              <a:t>to maintain the fixed </a:t>
            </a:r>
            <a:r>
              <a:rPr lang="en-US" dirty="0" smtClean="0"/>
              <a:t>ER =&gt; the government allows </a:t>
            </a:r>
            <a:r>
              <a:rPr lang="en-US" dirty="0"/>
              <a:t>the </a:t>
            </a:r>
            <a:r>
              <a:rPr lang="en-US" dirty="0" smtClean="0"/>
              <a:t>ER to depreciate.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exchange rate is </a:t>
            </a:r>
            <a:r>
              <a:rPr lang="en-US" i="1" dirty="0"/>
              <a:t>ripe</a:t>
            </a:r>
            <a:r>
              <a:rPr lang="en-US" dirty="0"/>
              <a:t> for being attacked.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leads investors to reevaluate their expectations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Mechanisms </a:t>
            </a:r>
            <a:r>
              <a:rPr lang="en-US" dirty="0"/>
              <a:t>that coordinates negative </a:t>
            </a:r>
            <a:r>
              <a:rPr lang="en-US" dirty="0" smtClean="0"/>
              <a:t>expectations (ex.: </a:t>
            </a:r>
            <a:r>
              <a:rPr lang="en-US" dirty="0"/>
              <a:t>currency crises in other countries with similar </a:t>
            </a:r>
            <a:r>
              <a:rPr lang="en-US" dirty="0" smtClean="0"/>
              <a:t>characteristics) </a:t>
            </a:r>
            <a:r>
              <a:rPr lang="en-US" dirty="0"/>
              <a:t>can set off a speculative attack in a </a:t>
            </a:r>
            <a:r>
              <a:rPr lang="en-US" dirty="0" smtClean="0"/>
              <a:t>country ripe for attack.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Self-fulfilling Currency Crisis Prophecies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role of fundamental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First-generation models: </a:t>
            </a:r>
            <a:r>
              <a:rPr lang="en-US" dirty="0"/>
              <a:t>the crisis has its origin in the continued deterioration of the fundamentals.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Second-generation models: emphasize </a:t>
            </a:r>
            <a:r>
              <a:rPr lang="en-US" dirty="0"/>
              <a:t>the role of expectations.  T</a:t>
            </a:r>
            <a:r>
              <a:rPr lang="en-US" dirty="0" smtClean="0"/>
              <a:t>he </a:t>
            </a:r>
            <a:r>
              <a:rPr lang="en-US" dirty="0"/>
              <a:t>fundamentals are not the best possible, but they are also not bad enough to the point of rendering the exchange rate parity clearly unsustainable. </a:t>
            </a:r>
          </a:p>
          <a:p>
            <a:endParaRPr lang="en-US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First-Generation Models 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Second-Generation </a:t>
            </a:r>
            <a:r>
              <a:rPr lang="en-US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6353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implications as to the </a:t>
            </a:r>
            <a:r>
              <a:rPr lang="en-US" dirty="0" smtClean="0"/>
              <a:t>path of </a:t>
            </a:r>
            <a:r>
              <a:rPr lang="en-US" dirty="0"/>
              <a:t>macroeconomic variables before and after the crisis.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First-generation models: expansionist fiscal </a:t>
            </a:r>
            <a:r>
              <a:rPr lang="en-US" dirty="0"/>
              <a:t>policy </a:t>
            </a:r>
            <a:r>
              <a:rPr lang="en-US" dirty="0" smtClean="0"/>
              <a:t>before </a:t>
            </a:r>
            <a:r>
              <a:rPr lang="en-US" dirty="0"/>
              <a:t>and after the speculative attack, with a continuous deterioration of the fundamentals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Second-generation models: no </a:t>
            </a:r>
            <a:r>
              <a:rPr lang="en-US" dirty="0"/>
              <a:t>specific standard for credit, monetary or fiscal policies before the speculative attack. </a:t>
            </a:r>
            <a:r>
              <a:rPr lang="en-US" dirty="0" smtClean="0"/>
              <a:t>Expansionist </a:t>
            </a:r>
            <a:r>
              <a:rPr lang="en-US" dirty="0"/>
              <a:t>fiscal and monetary policies after the </a:t>
            </a:r>
            <a:r>
              <a:rPr lang="en-US" dirty="0" smtClean="0"/>
              <a:t>attack.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First-Generation Models 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Second-Generation </a:t>
            </a:r>
            <a:r>
              <a:rPr lang="en-US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6720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Speculative Attack as Asset Price </a:t>
            </a:r>
            <a:r>
              <a:rPr lang="en-US" dirty="0" smtClean="0"/>
              <a:t>Arbitrage</a:t>
            </a:r>
          </a:p>
          <a:p>
            <a:endParaRPr lang="en-US" dirty="0" smtClean="0"/>
          </a:p>
          <a:p>
            <a:r>
              <a:rPr lang="en-US" dirty="0" smtClean="0"/>
              <a:t>Crises </a:t>
            </a:r>
            <a:r>
              <a:rPr lang="en-US" dirty="0"/>
              <a:t>as Self-Fulfilling </a:t>
            </a:r>
            <a:r>
              <a:rPr lang="en-US" dirty="0" smtClean="0"/>
              <a:t>Prophecies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Role of Banks and Foreign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Debt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Contagion</a:t>
            </a:r>
            <a:endParaRPr lang="en-US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Currency </a:t>
            </a:r>
            <a:r>
              <a:rPr lang="en-US" dirty="0"/>
              <a:t>crises </a:t>
            </a:r>
            <a:r>
              <a:rPr lang="en-US" dirty="0" smtClean="0"/>
              <a:t>in Southeast </a:t>
            </a:r>
            <a:r>
              <a:rPr lang="en-US" dirty="0"/>
              <a:t>Asia economies </a:t>
            </a:r>
            <a:r>
              <a:rPr lang="en-US" dirty="0" smtClean="0"/>
              <a:t>1997-1998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compatible with first-generation </a:t>
            </a:r>
            <a:r>
              <a:rPr lang="en-US" dirty="0" smtClean="0"/>
              <a:t>models: no fiscal </a:t>
            </a:r>
            <a:r>
              <a:rPr lang="en-US" dirty="0"/>
              <a:t>deficits or policies inconsistent with exchange rate </a:t>
            </a:r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Not explained by second-generation models: high growth rates, hence no pressure </a:t>
            </a:r>
            <a:r>
              <a:rPr lang="en-US" dirty="0"/>
              <a:t>for expansionist </a:t>
            </a:r>
            <a:r>
              <a:rPr lang="en-US" dirty="0" smtClean="0"/>
              <a:t>policies 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pPr>
              <a:buFont typeface="Symbol"/>
              <a:buChar char="Þ"/>
            </a:pPr>
            <a:r>
              <a:rPr lang="en-US" dirty="0" smtClean="0"/>
              <a:t> New </a:t>
            </a:r>
            <a:r>
              <a:rPr lang="en-US" dirty="0"/>
              <a:t>generation of currency crisis models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Important </a:t>
            </a:r>
            <a:r>
              <a:rPr lang="en-US" dirty="0"/>
              <a:t>element in the Asia </a:t>
            </a:r>
            <a:r>
              <a:rPr lang="en-US" dirty="0" smtClean="0"/>
              <a:t>crisis: financial </a:t>
            </a:r>
            <a:r>
              <a:rPr lang="en-US" dirty="0"/>
              <a:t>fragility of these economies and </a:t>
            </a:r>
            <a:r>
              <a:rPr lang="en-US" dirty="0" smtClean="0"/>
              <a:t>ER instability</a:t>
            </a:r>
            <a:r>
              <a:rPr lang="en-US" dirty="0"/>
              <a:t>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Banks and Foreign Debt </a:t>
            </a:r>
          </a:p>
        </p:txBody>
      </p:sp>
    </p:spTree>
    <p:extLst>
      <p:ext uri="{BB962C8B-B14F-4D97-AF65-F5344CB8AC3E}">
        <p14:creationId xmlns:p14="http://schemas.microsoft.com/office/powerpoint/2010/main" val="41232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Third-generation </a:t>
            </a:r>
            <a:r>
              <a:rPr lang="en-US" dirty="0"/>
              <a:t>currency crisis </a:t>
            </a:r>
            <a:r>
              <a:rPr lang="en-US" dirty="0" smtClean="0"/>
              <a:t>models: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relation between the currency crisis and the fragility of the banking sector,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indebtedness of banks and </a:t>
            </a:r>
            <a:r>
              <a:rPr lang="en-US" dirty="0" smtClean="0"/>
              <a:t>firms in </a:t>
            </a:r>
            <a:r>
              <a:rPr lang="en-US" dirty="0"/>
              <a:t>foreign </a:t>
            </a:r>
            <a:r>
              <a:rPr lang="en-US" dirty="0" smtClean="0"/>
              <a:t>currency. </a:t>
            </a:r>
          </a:p>
          <a:p>
            <a:endParaRPr lang="en-US" dirty="0"/>
          </a:p>
          <a:p>
            <a:r>
              <a:rPr lang="en-US" dirty="0" smtClean="0"/>
              <a:t>No standard </a:t>
            </a:r>
            <a:r>
              <a:rPr lang="en-US" dirty="0"/>
              <a:t>third-generation model, as in the case of the previous </a:t>
            </a:r>
            <a:r>
              <a:rPr lang="en-US" dirty="0" smtClean="0"/>
              <a:t>generations</a:t>
            </a:r>
          </a:p>
          <a:p>
            <a:endParaRPr lang="en-US" b="1" dirty="0"/>
          </a:p>
          <a:p>
            <a:r>
              <a:rPr lang="en-US" dirty="0" smtClean="0"/>
              <a:t>Two groups of models: 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Emphasis on the </a:t>
            </a:r>
            <a:r>
              <a:rPr lang="en-US" dirty="0"/>
              <a:t>relation between banking </a:t>
            </a:r>
            <a:r>
              <a:rPr lang="en-US" dirty="0" smtClean="0"/>
              <a:t>and </a:t>
            </a:r>
            <a:r>
              <a:rPr lang="en-US" dirty="0"/>
              <a:t>currency </a:t>
            </a:r>
            <a:r>
              <a:rPr lang="en-US" dirty="0" smtClean="0"/>
              <a:t>crises. Source </a:t>
            </a:r>
            <a:r>
              <a:rPr lang="en-US" dirty="0"/>
              <a:t>of </a:t>
            </a:r>
            <a:r>
              <a:rPr lang="en-US" dirty="0" smtClean="0"/>
              <a:t>fragility: the </a:t>
            </a:r>
            <a:r>
              <a:rPr lang="en-US" dirty="0"/>
              <a:t>illiquidity of the banking </a:t>
            </a:r>
            <a:r>
              <a:rPr lang="en-US" dirty="0" smtClean="0"/>
              <a:t>sector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Focus </a:t>
            </a:r>
            <a:r>
              <a:rPr lang="en-US" dirty="0"/>
              <a:t>on the indebtedness of firms and banks in foreign </a:t>
            </a:r>
            <a:r>
              <a:rPr lang="en-US" dirty="0" smtClean="0"/>
              <a:t>currency: mismatch </a:t>
            </a:r>
            <a:r>
              <a:rPr lang="en-US" dirty="0"/>
              <a:t>of the monetary denomination </a:t>
            </a:r>
            <a:r>
              <a:rPr lang="en-US" dirty="0" smtClean="0"/>
              <a:t>of assets </a:t>
            </a:r>
            <a:r>
              <a:rPr lang="en-US" dirty="0"/>
              <a:t>and liabilities.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relation between bank and currency </a:t>
            </a:r>
            <a:r>
              <a:rPr lang="en-US" dirty="0" smtClean="0"/>
              <a:t>crises was </a:t>
            </a:r>
            <a:r>
              <a:rPr lang="en-US" dirty="0"/>
              <a:t>already present in previous crises. </a:t>
            </a:r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Twin crises</a:t>
            </a:r>
            <a:r>
              <a:rPr lang="en-US" dirty="0" smtClean="0"/>
              <a:t>: exchange </a:t>
            </a:r>
            <a:r>
              <a:rPr lang="en-US" dirty="0"/>
              <a:t>rate and bank crises occurring </a:t>
            </a:r>
            <a:r>
              <a:rPr lang="en-US" dirty="0" smtClean="0"/>
              <a:t>simultaneously</a:t>
            </a:r>
          </a:p>
          <a:p>
            <a:endParaRPr lang="en-US" b="1" dirty="0" smtClean="0"/>
          </a:p>
          <a:p>
            <a:r>
              <a:rPr lang="en-US" b="1" dirty="0" smtClean="0"/>
              <a:t>Three possibilities:</a:t>
            </a:r>
          </a:p>
          <a:p>
            <a:pPr lvl="1"/>
            <a:r>
              <a:rPr lang="en-US" b="1" dirty="0" smtClean="0"/>
              <a:t>A currency </a:t>
            </a:r>
            <a:r>
              <a:rPr lang="en-US" b="1" dirty="0"/>
              <a:t>crisis </a:t>
            </a:r>
            <a:r>
              <a:rPr lang="en-US" b="1" dirty="0" smtClean="0"/>
              <a:t>may lead </a:t>
            </a:r>
            <a:r>
              <a:rPr lang="en-US" b="1" dirty="0"/>
              <a:t>to </a:t>
            </a:r>
            <a:r>
              <a:rPr lang="en-US" b="1" dirty="0" smtClean="0"/>
              <a:t>banking crisis</a:t>
            </a:r>
          </a:p>
          <a:p>
            <a:pPr lvl="1"/>
            <a:r>
              <a:rPr lang="en-US" b="1" dirty="0" smtClean="0"/>
              <a:t>A bank </a:t>
            </a:r>
            <a:r>
              <a:rPr lang="en-US" b="1" dirty="0"/>
              <a:t>crisis can lead </a:t>
            </a:r>
            <a:r>
              <a:rPr lang="en-US" b="1" dirty="0" smtClean="0"/>
              <a:t>to </a:t>
            </a:r>
            <a:r>
              <a:rPr lang="en-US" b="1" dirty="0"/>
              <a:t>a currency </a:t>
            </a:r>
            <a:r>
              <a:rPr lang="en-US" b="1" dirty="0" smtClean="0"/>
              <a:t>crisis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 </a:t>
            </a:r>
            <a:r>
              <a:rPr lang="en-US" b="1" dirty="0"/>
              <a:t>common factor leads to both a bank and a currency crisis at the same time.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us take a look at these mechanisms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Crises and Currency Crises</a:t>
            </a:r>
          </a:p>
        </p:txBody>
      </p:sp>
    </p:spTree>
    <p:extLst>
      <p:ext uri="{BB962C8B-B14F-4D97-AF65-F5344CB8AC3E}">
        <p14:creationId xmlns:p14="http://schemas.microsoft.com/office/powerpoint/2010/main" val="31437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begin with how a currency crisis can lead to a banking crisis.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Fixed </a:t>
            </a:r>
            <a:r>
              <a:rPr lang="en-US" dirty="0"/>
              <a:t>exchange rate </a:t>
            </a:r>
            <a:r>
              <a:rPr lang="en-US" dirty="0" smtClean="0"/>
              <a:t>regime: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External shock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/>
              <a:t>increase in international interest </a:t>
            </a:r>
            <a:r>
              <a:rPr lang="en-US" dirty="0" smtClean="0"/>
              <a:t>rates</a:t>
            </a:r>
            <a:r>
              <a:rPr lang="fr-FR" dirty="0" smtClean="0"/>
              <a:t>)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currency </a:t>
            </a:r>
            <a:r>
              <a:rPr lang="en-US" dirty="0"/>
              <a:t>crisis 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to </a:t>
            </a:r>
            <a:r>
              <a:rPr lang="en-US" dirty="0"/>
              <a:t>maintain exchange rate parity, the government </a:t>
            </a:r>
            <a:r>
              <a:rPr lang="en-US" dirty="0" smtClean="0"/>
              <a:t>sells reserves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monetary </a:t>
            </a:r>
            <a:r>
              <a:rPr lang="en-US" dirty="0"/>
              <a:t>contraction</a:t>
            </a:r>
            <a:r>
              <a:rPr lang="en-US" dirty="0" smtClean="0"/>
              <a:t>.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The </a:t>
            </a:r>
            <a:r>
              <a:rPr lang="en-US" dirty="0"/>
              <a:t>resulting reduction in credit can lead to a banking crisis</a:t>
            </a:r>
            <a:r>
              <a:rPr lang="en-US" dirty="0" smtClean="0"/>
              <a:t>.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Currency Crises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Banking </a:t>
            </a:r>
            <a:r>
              <a:rPr lang="en-US" dirty="0" smtClean="0"/>
              <a:t>Crises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very expectation of abandoning the parity can lead to a banking crisis.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probability </a:t>
            </a:r>
            <a:r>
              <a:rPr lang="en-US" dirty="0" smtClean="0"/>
              <a:t>of depreciation =&gt; agents trade </a:t>
            </a:r>
            <a:r>
              <a:rPr lang="en-US" dirty="0"/>
              <a:t>their local currency for foreign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the rate they withdraw their money from the bank to buy foreign currency, banking sector fragility increases. 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Þ"/>
            </a:pPr>
            <a:endParaRPr lang="en-US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the </a:t>
            </a:r>
            <a:r>
              <a:rPr lang="en-US" dirty="0"/>
              <a:t>currency crisis can lead to a banking crisis. </a:t>
            </a:r>
            <a:endParaRPr lang="en-US" dirty="0" smtClean="0"/>
          </a:p>
          <a:p>
            <a:pPr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49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Currency Crises</a:t>
            </a:r>
            <a:br>
              <a:rPr lang="en-US" dirty="0"/>
            </a:br>
            <a:r>
              <a:rPr lang="en-US" dirty="0"/>
              <a:t>to Banking Crises</a:t>
            </a:r>
          </a:p>
        </p:txBody>
      </p:sp>
    </p:spTree>
    <p:extLst>
      <p:ext uri="{BB962C8B-B14F-4D97-AF65-F5344CB8AC3E}">
        <p14:creationId xmlns:p14="http://schemas.microsoft.com/office/powerpoint/2010/main" val="2559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Speculative Attack as Asset Price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Arbitrage</a:t>
            </a:r>
          </a:p>
          <a:p>
            <a:endParaRPr lang="en-US" dirty="0" smtClean="0"/>
          </a:p>
          <a:p>
            <a:r>
              <a:rPr lang="en-US" dirty="0" smtClean="0"/>
              <a:t>Crises </a:t>
            </a:r>
            <a:r>
              <a:rPr lang="en-US" dirty="0"/>
              <a:t>as Self-Fulfilling </a:t>
            </a:r>
            <a:r>
              <a:rPr lang="en-US" dirty="0" smtClean="0"/>
              <a:t>Prophecies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Role of Banks and Foreign </a:t>
            </a:r>
            <a:r>
              <a:rPr lang="en-US" dirty="0" smtClean="0"/>
              <a:t>Debt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Contagion</a:t>
            </a:r>
            <a:endParaRPr lang="en-US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Banking </a:t>
            </a:r>
            <a:r>
              <a:rPr lang="en-US" dirty="0"/>
              <a:t>crises, in turn, can also lead to currency crises.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Banks </a:t>
            </a:r>
            <a:r>
              <a:rPr lang="en-US" dirty="0"/>
              <a:t>are, by their very nature, illiquid.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receive short-term deposits in cash and use them to concede mid and long-term loans.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subject to runs. </a:t>
            </a:r>
            <a:endParaRPr lang="en-US" dirty="0" smtClean="0"/>
          </a:p>
          <a:p>
            <a:pPr lvl="1"/>
            <a:r>
              <a:rPr lang="en-US" dirty="0" smtClean="0"/>
              <a:t>If a </a:t>
            </a:r>
            <a:r>
              <a:rPr lang="en-US" dirty="0"/>
              <a:t>large number of </a:t>
            </a:r>
            <a:r>
              <a:rPr lang="en-US" dirty="0" smtClean="0"/>
              <a:t>depositors </a:t>
            </a:r>
            <a:r>
              <a:rPr lang="en-US" dirty="0"/>
              <a:t>believe there will be a run, they will withdraw their deposits and the bank can go bankrupt.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avoid bank runs, the central bank offers some guarantees to depositors in all institutions. 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Banking </a:t>
            </a:r>
            <a:r>
              <a:rPr lang="en-US" dirty="0" smtClean="0"/>
              <a:t>Crises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Currency Crises</a:t>
            </a:r>
          </a:p>
        </p:txBody>
      </p:sp>
    </p:spTree>
    <p:extLst>
      <p:ext uri="{BB962C8B-B14F-4D97-AF65-F5344CB8AC3E}">
        <p14:creationId xmlns:p14="http://schemas.microsoft.com/office/powerpoint/2010/main" val="3590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</a:t>
            </a:r>
            <a:r>
              <a:rPr lang="en-US" dirty="0"/>
              <a:t>rate and banking crises can be even more intricate when the banks have short-term debt in foreign </a:t>
            </a:r>
            <a:r>
              <a:rPr lang="en-US" dirty="0" smtClean="0"/>
              <a:t>currency.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bank run can lead international creditors to not roll over short-term debt, increasing the problem of bank liquidity.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other hand, an external shock that reduces the capital inflow can make depositors apprehensive regarding the solidity of domestic banks, leading to a run. 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Financial </a:t>
            </a:r>
            <a:r>
              <a:rPr lang="en-US" dirty="0"/>
              <a:t>liberalization and capital inflow, above all short-term, can, therefore, render the economy more vulnerable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Banking Crises</a:t>
            </a:r>
            <a:br>
              <a:rPr lang="en-US" dirty="0"/>
            </a:br>
            <a:r>
              <a:rPr lang="en-US" dirty="0"/>
              <a:t>to Currency Crises</a:t>
            </a:r>
          </a:p>
        </p:txBody>
      </p:sp>
    </p:spTree>
    <p:extLst>
      <p:ext uri="{BB962C8B-B14F-4D97-AF65-F5344CB8AC3E}">
        <p14:creationId xmlns:p14="http://schemas.microsoft.com/office/powerpoint/2010/main" val="40421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strand of third-generation currency crisis models emphasizes the role of private sector foreign debt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Intuition</a:t>
            </a:r>
            <a:r>
              <a:rPr lang="fr-FR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Firm </a:t>
            </a:r>
            <a:r>
              <a:rPr lang="en-US" dirty="0"/>
              <a:t>in debt in a foreign </a:t>
            </a:r>
            <a:r>
              <a:rPr lang="en-US" dirty="0" smtClean="0"/>
              <a:t>currency</a:t>
            </a:r>
            <a:r>
              <a:rPr lang="fr-FR" dirty="0" smtClean="0"/>
              <a:t>:</a:t>
            </a:r>
            <a:r>
              <a:rPr lang="en-US" dirty="0" smtClean="0"/>
              <a:t> </a:t>
            </a:r>
            <a:r>
              <a:rPr lang="en-US" dirty="0"/>
              <a:t>exchange rate depreciation </a:t>
            </a:r>
            <a:r>
              <a:rPr lang="en-US" dirty="0" smtClean="0"/>
              <a:t>increases </a:t>
            </a:r>
            <a:r>
              <a:rPr lang="en-US" dirty="0"/>
              <a:t>the value of the </a:t>
            </a:r>
            <a:r>
              <a:rPr lang="en-US" dirty="0" smtClean="0"/>
              <a:t>debt </a:t>
            </a:r>
            <a:r>
              <a:rPr lang="en-US" dirty="0"/>
              <a:t>when measured in domestic currency.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a smaller profit, companies invest less, reducing </a:t>
            </a:r>
            <a:r>
              <a:rPr lang="en-US" dirty="0" smtClean="0"/>
              <a:t>future </a:t>
            </a:r>
            <a:r>
              <a:rPr lang="en-US" dirty="0"/>
              <a:t>production, which leads to an even greater exchange rate depreciation.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Therefore</a:t>
            </a:r>
            <a:r>
              <a:rPr lang="en-US" dirty="0"/>
              <a:t>, a vicious circle of depreciation and recession would begin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 Indebtedness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Foreign </a:t>
            </a:r>
            <a:r>
              <a:rPr lang="en-US" dirty="0"/>
              <a:t>Currency</a:t>
            </a:r>
          </a:p>
        </p:txBody>
      </p:sp>
    </p:spTree>
    <p:extLst>
      <p:ext uri="{BB962C8B-B14F-4D97-AF65-F5344CB8AC3E}">
        <p14:creationId xmlns:p14="http://schemas.microsoft.com/office/powerpoint/2010/main" val="7094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Aghion</a:t>
            </a:r>
            <a:r>
              <a:rPr lang="en-US" dirty="0"/>
              <a:t>, </a:t>
            </a:r>
            <a:r>
              <a:rPr lang="en-US" dirty="0" err="1"/>
              <a:t>Bacchetta</a:t>
            </a:r>
            <a:r>
              <a:rPr lang="en-US" dirty="0"/>
              <a:t> and Banerjee (</a:t>
            </a:r>
            <a:r>
              <a:rPr lang="en-US" dirty="0" smtClean="0"/>
              <a:t>2000): what is the </a:t>
            </a:r>
            <a:r>
              <a:rPr lang="en-US" dirty="0"/>
              <a:t>best monetary policy to be used in the face of  a currency crisis, taking into account firms’ indebtedness in a foreign </a:t>
            </a:r>
            <a:r>
              <a:rPr lang="en-US" dirty="0" smtClean="0"/>
              <a:t>currency? </a:t>
            </a:r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effects are considered. </a:t>
            </a:r>
            <a:endParaRPr lang="en-US" dirty="0" smtClean="0"/>
          </a:p>
          <a:p>
            <a:pPr marL="708660" lvl="1" indent="-342900">
              <a:buFont typeface="+mj-lt"/>
              <a:buAutoNum type="arabicPeriod"/>
            </a:pPr>
            <a:r>
              <a:rPr lang="en-US" dirty="0" err="1" smtClean="0"/>
              <a:t>Contractionist</a:t>
            </a:r>
            <a:r>
              <a:rPr lang="en-US" dirty="0" smtClean="0"/>
              <a:t> </a:t>
            </a:r>
            <a:r>
              <a:rPr lang="en-US" dirty="0"/>
              <a:t>monetary </a:t>
            </a:r>
            <a:r>
              <a:rPr lang="en-US" dirty="0" smtClean="0"/>
              <a:t>policy =&gt; higher interest </a:t>
            </a:r>
            <a:r>
              <a:rPr lang="en-US" dirty="0"/>
              <a:t>rate </a:t>
            </a:r>
            <a:r>
              <a:rPr lang="en-US" dirty="0" smtClean="0"/>
              <a:t>=&gt; attracts </a:t>
            </a:r>
            <a:r>
              <a:rPr lang="en-US" dirty="0"/>
              <a:t>foreign </a:t>
            </a:r>
            <a:r>
              <a:rPr lang="en-US" dirty="0" smtClean="0"/>
              <a:t>capital =&gt; exchange </a:t>
            </a:r>
            <a:r>
              <a:rPr lang="en-US" dirty="0"/>
              <a:t>rate </a:t>
            </a:r>
            <a:r>
              <a:rPr lang="en-US" dirty="0" smtClean="0"/>
              <a:t>appreciation =&gt; lower cost of </a:t>
            </a:r>
            <a:r>
              <a:rPr lang="en-US" dirty="0"/>
              <a:t>the foreign debt denominated in foreign </a:t>
            </a:r>
            <a:r>
              <a:rPr lang="en-US" dirty="0" smtClean="0"/>
              <a:t>currency =&gt; greater profit =&gt; more investment =</a:t>
            </a:r>
            <a:r>
              <a:rPr lang="fr-FR" dirty="0" smtClean="0"/>
              <a:t>&gt; </a:t>
            </a:r>
            <a:r>
              <a:rPr lang="fr-FR" dirty="0" err="1" smtClean="0"/>
              <a:t>higher</a:t>
            </a:r>
            <a:r>
              <a:rPr lang="fr-FR" dirty="0" smtClean="0"/>
              <a:t> output</a:t>
            </a:r>
            <a:r>
              <a:rPr lang="en-US" dirty="0" smtClean="0"/>
              <a:t> 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Higher interest </a:t>
            </a:r>
            <a:r>
              <a:rPr lang="en-US" dirty="0"/>
              <a:t>rate has the side effect of tightening credit for </a:t>
            </a:r>
            <a:r>
              <a:rPr lang="en-US" dirty="0" smtClean="0"/>
              <a:t>firms, </a:t>
            </a:r>
            <a:r>
              <a:rPr lang="en-US" dirty="0"/>
              <a:t>restricting the possibility of new investments.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</a:t>
            </a:r>
            <a:r>
              <a:rPr lang="en-US" b="1" dirty="0" smtClean="0"/>
              <a:t> </a:t>
            </a:r>
            <a:r>
              <a:rPr lang="en-US" b="1" dirty="0" err="1"/>
              <a:t>contractionist</a:t>
            </a:r>
            <a:r>
              <a:rPr lang="en-US" b="1" dirty="0"/>
              <a:t> monetary policy may not be the best answer to a currency </a:t>
            </a:r>
            <a:r>
              <a:rPr lang="en-US" b="1" dirty="0" smtClean="0"/>
              <a:t>crisis.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 Indebtedness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Foreign </a:t>
            </a:r>
            <a:r>
              <a:rPr lang="en-US" dirty="0"/>
              <a:t>Currency</a:t>
            </a:r>
          </a:p>
        </p:txBody>
      </p:sp>
    </p:spTree>
    <p:extLst>
      <p:ext uri="{BB962C8B-B14F-4D97-AF65-F5344CB8AC3E}">
        <p14:creationId xmlns:p14="http://schemas.microsoft.com/office/powerpoint/2010/main" val="16081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Assumptions</a:t>
                </a:r>
              </a:p>
              <a:p>
                <a:pPr lvl="1"/>
                <a:r>
                  <a:rPr lang="en-US" dirty="0" smtClean="0"/>
                  <a:t>Small</a:t>
                </a:r>
                <a:r>
                  <a:rPr lang="en-US" dirty="0"/>
                  <a:t>, open economy, </a:t>
                </a:r>
                <a:r>
                  <a:rPr lang="en-US" dirty="0" smtClean="0"/>
                  <a:t>two </a:t>
                </a:r>
                <a:r>
                  <a:rPr lang="en-US" dirty="0"/>
                  <a:t>periods.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Prices determined </a:t>
                </a:r>
                <a:r>
                  <a:rPr lang="en-US" dirty="0"/>
                  <a:t>at the beginning of each </a:t>
                </a:r>
                <a:r>
                  <a:rPr lang="en-US" dirty="0" smtClean="0"/>
                  <a:t>period, </a:t>
                </a:r>
                <a:r>
                  <a:rPr lang="en-US" dirty="0"/>
                  <a:t>and </a:t>
                </a:r>
                <a:r>
                  <a:rPr lang="en-US" dirty="0" smtClean="0"/>
                  <a:t>constant </a:t>
                </a:r>
                <a:r>
                  <a:rPr lang="en-US" dirty="0"/>
                  <a:t>until the next period.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Nominal ER and </a:t>
                </a:r>
                <a:r>
                  <a:rPr lang="en-US" dirty="0"/>
                  <a:t>the interest rate can be adjusted at any moment.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Purchasing </a:t>
                </a:r>
                <a:r>
                  <a:rPr lang="en-US" dirty="0"/>
                  <a:t>power </a:t>
                </a:r>
                <a:r>
                  <a:rPr lang="en-US" dirty="0" smtClean="0"/>
                  <a:t>parity (PPP) </a:t>
                </a:r>
                <a:r>
                  <a:rPr lang="en-US" dirty="0"/>
                  <a:t>is verified </a:t>
                </a:r>
                <a:r>
                  <a:rPr lang="en-US" i="1" dirty="0" smtClean="0"/>
                  <a:t>ex-ante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45720" indent="0">
                  <a:buNone/>
                </a:pPr>
                <a:r>
                  <a:rPr lang="en-US" dirty="0"/>
                  <a:t> 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expected </a:t>
                </a:r>
                <a:r>
                  <a:rPr lang="en-US" dirty="0"/>
                  <a:t>exchange </a:t>
                </a:r>
                <a:r>
                  <a:rPr lang="en-US" dirty="0" smtClean="0"/>
                  <a:t>rate, </a:t>
                </a:r>
                <a:r>
                  <a:rPr lang="en-US" dirty="0"/>
                  <a:t>and assuming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there are unexpected shocks, the </a:t>
                </a:r>
                <a:r>
                  <a:rPr lang="en-US" dirty="0" smtClean="0"/>
                  <a:t>PPP may </a:t>
                </a:r>
                <a:r>
                  <a:rPr lang="en-US" dirty="0"/>
                  <a:t>not hold true at the end of the period, </a:t>
                </a:r>
                <a:r>
                  <a:rPr lang="en-US" dirty="0" smtClean="0"/>
                  <a:t>with </a:t>
                </a:r>
                <a:r>
                  <a:rPr lang="en-US" dirty="0"/>
                  <a:t>the actual value of the nominal </a:t>
                </a:r>
                <a:r>
                  <a:rPr lang="en-US" dirty="0" smtClean="0"/>
                  <a:t>ER.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 r="-1159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with Credit Constraint</a:t>
            </a:r>
          </a:p>
        </p:txBody>
      </p:sp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7884368" y="443711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Asset market: perfect capital mobility, domestic </a:t>
                </a:r>
                <a:r>
                  <a:rPr lang="en-US" dirty="0"/>
                  <a:t>and foreign assets are perfect substitutes.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uncovered interest rate </a:t>
                </a:r>
                <a:r>
                  <a:rPr lang="en-US" dirty="0" smtClean="0"/>
                  <a:t>parity (UIP) is then verified:</a:t>
                </a:r>
                <a:endParaRPr lang="en-US" dirty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We can divide the analysis of this economy between the monetary and real sectors. Let </a:t>
                </a:r>
                <a:r>
                  <a:rPr lang="en-US" dirty="0"/>
                  <a:t>us begin with the real sector.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Asset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en-US" dirty="0"/>
          </a:p>
        </p:txBody>
      </p:sp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7956376" y="407707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Timeline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Beginning </a:t>
                </a:r>
                <a:r>
                  <a:rPr lang="en-US" dirty="0"/>
                  <a:t>of the first </a:t>
                </a:r>
                <a:r>
                  <a:rPr lang="en-US" dirty="0" smtClean="0"/>
                  <a:t>period: entrepreneurs set the price and </a:t>
                </a:r>
                <a:r>
                  <a:rPr lang="en-US" dirty="0"/>
                  <a:t>the level of investment.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Unexpected </a:t>
                </a:r>
                <a:r>
                  <a:rPr lang="en-US" dirty="0"/>
                  <a:t>shock </a:t>
                </a:r>
                <a:r>
                  <a:rPr lang="en-US" dirty="0" smtClean="0"/>
                  <a:t>occurs, and </a:t>
                </a:r>
                <a:r>
                  <a:rPr lang="en-US" dirty="0"/>
                  <a:t>a monetary adjustment that </a:t>
                </a:r>
                <a:r>
                  <a:rPr lang="en-US" dirty="0" smtClean="0"/>
                  <a:t>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Firms produce </a:t>
                </a:r>
                <a:r>
                  <a:rPr lang="en-US" dirty="0"/>
                  <a:t>and, with the profit generated, pay their debt.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remaining profit is used for consumption and to invest in second period production.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Assumption: entrepreneurs face </a:t>
                </a:r>
                <a:r>
                  <a:rPr lang="en-US" dirty="0"/>
                  <a:t>a credit constraint.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There </a:t>
                </a:r>
                <a:r>
                  <a:rPr lang="en-US" dirty="0"/>
                  <a:t>is an upper limit to </a:t>
                </a:r>
                <a:r>
                  <a:rPr lang="en-US" dirty="0" smtClean="0"/>
                  <a:t>credit available, proportional to wealth, </a:t>
                </a:r>
                <a:r>
                  <a:rPr lang="en-US" dirty="0"/>
                  <a:t>as in:</a:t>
                </a:r>
              </a:p>
              <a:p>
                <a:pPr marL="45720" indent="0">
                  <a:buNone/>
                </a:pPr>
                <a:r>
                  <a:rPr lang="en-US" dirty="0"/>
                  <a:t>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4572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debt </a:t>
                </a:r>
                <a:r>
                  <a:rPr lang="en-US" dirty="0"/>
                  <a:t>acquired in 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paid at </a:t>
                </a:r>
                <a:r>
                  <a:rPr lang="en-US" i="1" dirty="0" smtClean="0"/>
                  <a:t>t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: real </a:t>
                </a:r>
                <a:r>
                  <a:rPr lang="en-US" dirty="0"/>
                  <a:t>wealth available for </a:t>
                </a:r>
                <a:r>
                  <a:rPr lang="en-US" dirty="0" smtClean="0"/>
                  <a:t>investment</a:t>
                </a:r>
              </a:p>
              <a:p>
                <a:pPr lvl="1"/>
                <a:r>
                  <a:rPr lang="en-US" dirty="0" smtClean="0"/>
                  <a:t>Debt </a:t>
                </a:r>
                <a:r>
                  <a:rPr lang="en-US" dirty="0"/>
                  <a:t>and </a:t>
                </a:r>
                <a:r>
                  <a:rPr lang="en-US" dirty="0" smtClean="0"/>
                  <a:t>wealth) </a:t>
                </a:r>
                <a:r>
                  <a:rPr lang="en-US" dirty="0"/>
                  <a:t>are measured in real </a:t>
                </a:r>
                <a:r>
                  <a:rPr lang="en-US" dirty="0" smtClean="0"/>
                  <a:t>terms</a:t>
                </a:r>
                <a:r>
                  <a:rPr lang="fr-FR" dirty="0" smtClean="0"/>
                  <a:t>: </a:t>
                </a:r>
                <a:r>
                  <a:rPr lang="en-US" dirty="0" smtClean="0"/>
                  <a:t>in </a:t>
                </a:r>
                <a:r>
                  <a:rPr lang="en-US" dirty="0"/>
                  <a:t>units of the </a:t>
                </a:r>
                <a:r>
                  <a:rPr lang="en-US" dirty="0" smtClean="0"/>
                  <a:t>good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Assumption: credit </a:t>
                </a:r>
                <a:r>
                  <a:rPr lang="en-US" dirty="0"/>
                  <a:t>constraint will be greater the higher the interest rates are.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Motivation: adverse selection problem.  </a:t>
                </a:r>
              </a:p>
              <a:p>
                <a:pPr lvl="1"/>
                <a:r>
                  <a:rPr lang="en-US" dirty="0" smtClean="0"/>
                  <a:t>Higher </a:t>
                </a:r>
                <a:r>
                  <a:rPr lang="en-US" dirty="0"/>
                  <a:t>interest </a:t>
                </a:r>
                <a:r>
                  <a:rPr lang="en-US" dirty="0" smtClean="0"/>
                  <a:t>rate =&gt; investors </a:t>
                </a:r>
                <a:r>
                  <a:rPr lang="en-US" dirty="0"/>
                  <a:t>with high </a:t>
                </a:r>
                <a:r>
                  <a:rPr lang="en-US" dirty="0" smtClean="0"/>
                  <a:t>return-high risk projects still borrow, but not those with low return-low risk projects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Banks supply </a:t>
                </a:r>
                <a:r>
                  <a:rPr lang="en-US" dirty="0"/>
                  <a:t>less credit in order to reduce their exposure to risk.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have </a:t>
                </a:r>
                <a:r>
                  <a:rPr lang="en-US" dirty="0"/>
                  <a:t>that: 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&lt;0,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higher </a:t>
                </a:r>
                <a:r>
                  <a:rPr lang="en-US" dirty="0"/>
                  <a:t>the interest </a:t>
                </a:r>
                <a:r>
                  <a:rPr lang="en-US" dirty="0" smtClean="0"/>
                  <a:t>rates =&gt; less </a:t>
                </a:r>
                <a:r>
                  <a:rPr lang="en-US" dirty="0"/>
                  <a:t>credit </a:t>
                </a:r>
                <a:r>
                  <a:rPr lang="en-US" dirty="0" smtClean="0"/>
                  <a:t>available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Credit</a:t>
            </a:r>
            <a:r>
              <a:rPr lang="fr-FR" dirty="0" smtClean="0"/>
              <a:t> </a:t>
            </a:r>
            <a:r>
              <a:rPr lang="fr-FR" dirty="0" err="1" smtClean="0"/>
              <a:t>Constraint</a:t>
            </a:r>
            <a:r>
              <a:rPr lang="fr-FR" dirty="0" smtClean="0"/>
              <a:t> and </a:t>
            </a:r>
            <a:br>
              <a:rPr lang="fr-FR" dirty="0" smtClean="0"/>
            </a:br>
            <a:r>
              <a:rPr lang="fr-FR" dirty="0" err="1" smtClean="0"/>
              <a:t>Interest</a:t>
            </a:r>
            <a:r>
              <a:rPr lang="fr-FR" dirty="0" smtClean="0"/>
              <a:t>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Credit is obtained both from domestic and foreign creditors.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Assumption: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debt </a:t>
                </a:r>
                <a:r>
                  <a:rPr lang="en-US" dirty="0" smtClean="0"/>
                  <a:t>in </a:t>
                </a:r>
                <a:r>
                  <a:rPr lang="en-US" dirty="0"/>
                  <a:t>domestic currency, and the </a:t>
                </a:r>
                <a:r>
                  <a:rPr lang="en-US" dirty="0" smtClean="0"/>
                  <a:t>foreign </a:t>
                </a:r>
                <a:r>
                  <a:rPr lang="en-US" dirty="0"/>
                  <a:t>loan </a:t>
                </a:r>
                <a:r>
                  <a:rPr lang="en-US" dirty="0" smtClean="0"/>
                  <a:t>is taken after </a:t>
                </a:r>
                <a:r>
                  <a:rPr lang="en-US" dirty="0"/>
                  <a:t>reaching </a:t>
                </a:r>
                <a:r>
                  <a:rPr lang="en-US" dirty="0" smtClean="0"/>
                  <a:t>domestic </a:t>
                </a:r>
                <a:r>
                  <a:rPr lang="en-US" dirty="0"/>
                  <a:t>debt limit.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Investment </a:t>
                </a:r>
                <a:r>
                  <a:rPr lang="en-US" dirty="0"/>
                  <a:t>for next period </a:t>
                </a:r>
                <a:r>
                  <a:rPr lang="en-US" dirty="0" smtClean="0"/>
                  <a:t>production: </a:t>
                </a:r>
                <a:endParaRPr lang="en-US" dirty="0"/>
              </a:p>
              <a:p>
                <a:pPr marL="45720" indent="0">
                  <a:buNone/>
                </a:pPr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Assumption: there is complete capital depreciation each </a:t>
                </a:r>
                <a:r>
                  <a:rPr lang="en-US" dirty="0" smtClean="0"/>
                  <a:t>period.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Stock </a:t>
                </a:r>
                <a:r>
                  <a:rPr lang="en-US" dirty="0"/>
                  <a:t>of capital is </a:t>
                </a:r>
                <a:r>
                  <a:rPr lang="en-US" dirty="0" smtClean="0"/>
                  <a:t>then:</a:t>
                </a:r>
                <a:endParaRPr lang="en-US" dirty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59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Investment and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Speculative </a:t>
            </a:r>
            <a:r>
              <a:rPr lang="en-US" dirty="0"/>
              <a:t>attack </a:t>
            </a:r>
            <a:r>
              <a:rPr lang="en-US" dirty="0" smtClean="0"/>
              <a:t>= massive </a:t>
            </a:r>
            <a:r>
              <a:rPr lang="en-US" dirty="0"/>
              <a:t>purchase of an asset by a group of speculators, </a:t>
            </a:r>
            <a:r>
              <a:rPr lang="en-US" dirty="0" smtClean="0"/>
              <a:t>exploiting </a:t>
            </a:r>
            <a:r>
              <a:rPr lang="en-US" dirty="0"/>
              <a:t>short-run price movements with the goal of obtaining profits.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foreign </a:t>
            </a:r>
            <a:r>
              <a:rPr lang="en-US" dirty="0"/>
              <a:t>exchange </a:t>
            </a:r>
            <a:r>
              <a:rPr lang="en-US" dirty="0" smtClean="0"/>
              <a:t>market</a:t>
            </a:r>
            <a:r>
              <a:rPr lang="fr-FR" dirty="0" smtClean="0"/>
              <a:t>:</a:t>
            </a:r>
            <a:r>
              <a:rPr lang="en-US" dirty="0" smtClean="0"/>
              <a:t> speculative </a:t>
            </a:r>
            <a:r>
              <a:rPr lang="en-US" dirty="0"/>
              <a:t>attack </a:t>
            </a:r>
            <a:r>
              <a:rPr lang="en-US" dirty="0" smtClean="0"/>
              <a:t>= massive </a:t>
            </a:r>
            <a:r>
              <a:rPr lang="en-US" dirty="0"/>
              <a:t>sale of domestic currency by both domestic and foreign investors.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</a:t>
            </a:r>
            <a:r>
              <a:rPr lang="en-US" dirty="0"/>
              <a:t>generation currency </a:t>
            </a:r>
            <a:r>
              <a:rPr lang="en-US" dirty="0" smtClean="0"/>
              <a:t>crises model: a </a:t>
            </a:r>
            <a:r>
              <a:rPr lang="en-US" dirty="0"/>
              <a:t>speculative attack can happen even in an economy where there is no uncertainty and where the private agents are perfectly rational. </a:t>
            </a:r>
            <a:endParaRPr lang="en-US" dirty="0" smtClean="0"/>
          </a:p>
          <a:p>
            <a:pPr lvl="1"/>
            <a:r>
              <a:rPr lang="en-US" dirty="0" smtClean="0"/>
              <a:t>speculative </a:t>
            </a:r>
            <a:r>
              <a:rPr lang="en-US" dirty="0"/>
              <a:t>attack as resulting from asset price </a:t>
            </a:r>
            <a:r>
              <a:rPr lang="en-US" dirty="0" smtClean="0"/>
              <a:t>arbitrage, when the </a:t>
            </a:r>
            <a:r>
              <a:rPr lang="en-US" dirty="0"/>
              <a:t>government </a:t>
            </a:r>
            <a:r>
              <a:rPr lang="en-US" dirty="0" smtClean="0"/>
              <a:t>policies are </a:t>
            </a:r>
            <a:r>
              <a:rPr lang="en-US" dirty="0"/>
              <a:t>unsustainable in the medium or long run.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Speculative Attack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Asset </a:t>
            </a:r>
            <a:r>
              <a:rPr lang="en-US" dirty="0"/>
              <a:t>Price Arbitrage </a:t>
            </a:r>
          </a:p>
        </p:txBody>
      </p:sp>
    </p:spTree>
    <p:extLst>
      <p:ext uri="{BB962C8B-B14F-4D97-AF65-F5344CB8AC3E}">
        <p14:creationId xmlns:p14="http://schemas.microsoft.com/office/powerpoint/2010/main" val="5077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Capital is the only input in production, with a linear production </a:t>
                </a:r>
                <a:r>
                  <a:rPr lang="en-US" dirty="0" smtClean="0"/>
                  <a:t>function:</a:t>
                </a:r>
                <a:endParaRPr lang="en-US" dirty="0"/>
              </a:p>
              <a:p>
                <a:pPr marL="45720" indent="0">
                  <a:buNone/>
                </a:pPr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capital </a:t>
                </a:r>
                <a:r>
                  <a:rPr lang="en-US" dirty="0"/>
                  <a:t>productivity. </a:t>
                </a:r>
                <a:endParaRPr lang="fr-FR" dirty="0" smtClean="0"/>
              </a:p>
              <a:p>
                <a:pPr lvl="1"/>
                <a:r>
                  <a:rPr lang="en-US" i="1" dirty="0" smtClean="0"/>
                  <a:t>I,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are defined in real terms, as was done with debt and wealth.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Using the credit constraint equation, the stock of capital and productions function, we have that production </a:t>
                </a:r>
                <a:r>
                  <a:rPr lang="en-US" dirty="0"/>
                  <a:t>for period </a:t>
                </a:r>
                <a:r>
                  <a:rPr lang="en-US" i="1" dirty="0"/>
                  <a:t>t</a:t>
                </a:r>
                <a:r>
                  <a:rPr lang="en-US" dirty="0"/>
                  <a:t> is given by: </a:t>
                </a:r>
              </a:p>
              <a:p>
                <a:pPr marL="4572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 determine </a:t>
                </a:r>
                <a:r>
                  <a:rPr lang="en-US" dirty="0"/>
                  <a:t>the output level, we must know the level of wealth available.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Assumption: the </a:t>
                </a:r>
                <a:r>
                  <a:rPr lang="en-US" dirty="0"/>
                  <a:t>business owner consumes share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bar>
                  </m:oMath>
                </a14:m>
                <a:r>
                  <a:rPr lang="en-US" dirty="0"/>
                  <a:t> of </a:t>
                </a:r>
                <a:r>
                  <a:rPr lang="en-US" dirty="0" smtClean="0"/>
                  <a:t>profits</a:t>
                </a:r>
                <a:r>
                  <a:rPr lang="en-US" dirty="0"/>
                  <a:t>, while the fraction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corresponds to the wealth saved. </a:t>
                </a:r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/>
                  <a:t> 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ba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profit </a:t>
                </a:r>
                <a:r>
                  <a:rPr lang="en-US" dirty="0"/>
                  <a:t>in nominal terms, which we divide by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obtain its real value.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Profit = the </a:t>
                </a:r>
                <a:r>
                  <a:rPr lang="en-US" dirty="0"/>
                  <a:t>difference between revenue and payments on the </a:t>
                </a:r>
                <a:r>
                  <a:rPr lang="en-US" dirty="0" smtClean="0"/>
                  <a:t>debt: </a:t>
                </a:r>
                <a:endParaRPr lang="en-US" dirty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debt is accounted in real </a:t>
                </a:r>
                <a:r>
                  <a:rPr lang="en-US" dirty="0" smtClean="0"/>
                  <a:t>terms. For its nominal value, we multiply it </a:t>
                </a:r>
                <a:r>
                  <a:rPr lang="en-US" dirty="0"/>
                  <a:t>by </a:t>
                </a:r>
                <a:r>
                  <a:rPr lang="en-US" dirty="0" smtClean="0"/>
                  <a:t>the good </a:t>
                </a:r>
                <a:r>
                  <a:rPr lang="en-US" dirty="0"/>
                  <a:t>price </a:t>
                </a:r>
                <a:r>
                  <a:rPr lang="en-US" dirty="0" smtClean="0"/>
                  <a:t>at </a:t>
                </a:r>
                <a:r>
                  <a:rPr lang="en-US" dirty="0"/>
                  <a:t>the moment it was contracted.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: value of domestic </a:t>
                </a:r>
                <a:r>
                  <a:rPr lang="en-US" dirty="0"/>
                  <a:t>debt contracted </a:t>
                </a:r>
                <a:r>
                  <a:rPr lang="en-US" dirty="0" smtClean="0"/>
                  <a:t>at </a:t>
                </a:r>
                <a:r>
                  <a:rPr lang="en-US" i="1" dirty="0" smtClean="0"/>
                  <a:t>t </a:t>
                </a:r>
                <a:r>
                  <a:rPr lang="en-US" dirty="0"/>
                  <a:t>- 1 </a:t>
                </a:r>
                <a:endParaRPr lang="en-US" dirty="0" smtClean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value of foreign debt, in </a:t>
                </a:r>
                <a:r>
                  <a:rPr lang="en-US" dirty="0"/>
                  <a:t>foreign currency at </a:t>
                </a:r>
                <a:r>
                  <a:rPr lang="en-US" i="1" dirty="0"/>
                  <a:t>t </a:t>
                </a:r>
                <a:r>
                  <a:rPr lang="en-US" dirty="0"/>
                  <a:t>- 1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 current </a:t>
                </a:r>
                <a:r>
                  <a:rPr lang="en-US" dirty="0"/>
                  <a:t>value </a:t>
                </a:r>
                <a:r>
                  <a:rPr lang="en-US" dirty="0" smtClean="0"/>
                  <a:t>of foreign debt in </a:t>
                </a:r>
                <a:r>
                  <a:rPr lang="en-US" dirty="0"/>
                  <a:t>domestic </a:t>
                </a:r>
                <a:r>
                  <a:rPr lang="en-US" dirty="0" smtClean="0"/>
                  <a:t>currency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Substituting the profit equation into the production function, </a:t>
                </a:r>
                <a:r>
                  <a:rPr lang="en-US" dirty="0"/>
                  <a:t>we have that the second period output is given by: </a:t>
                </a:r>
                <a:endParaRPr lang="en-US" dirty="0" smtClean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ba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: real </a:t>
                </a:r>
                <a:r>
                  <a:rPr lang="en-US" dirty="0"/>
                  <a:t>interest rate, defined as the nominal interest rate adjusted by the price variation.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No </a:t>
                </a:r>
                <a:r>
                  <a:rPr lang="en-US" dirty="0"/>
                  <a:t>shocks in period </a:t>
                </a:r>
                <a:r>
                  <a:rPr lang="en-US" dirty="0" smtClean="0"/>
                  <a:t>zero: PPP is </a:t>
                </a:r>
                <a:r>
                  <a:rPr lang="en-US" dirty="0"/>
                  <a:t>true for that period: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Hence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which we use in the last term of the </a:t>
                </a:r>
                <a:r>
                  <a:rPr lang="en-US" dirty="0" smtClean="0"/>
                  <a:t>equation.</a:t>
                </a:r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Real </a:t>
            </a:r>
            <a:r>
              <a:rPr lang="fr-FR" dirty="0" err="1" smtClean="0"/>
              <a:t>Sector</a:t>
            </a:r>
            <a:r>
              <a:rPr lang="fr-FR" dirty="0" smtClean="0"/>
              <a:t>: </a:t>
            </a:r>
            <a:r>
              <a:rPr lang="fr-FR" dirty="0" err="1" smtClean="0"/>
              <a:t>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The previous equation summarizes </a:t>
                </a:r>
                <a:r>
                  <a:rPr lang="en-US" dirty="0"/>
                  <a:t>the equilibrium conditions in the real sector of the economy.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 err="1"/>
                  <a:t>contractionist</a:t>
                </a:r>
                <a:r>
                  <a:rPr lang="en-US" dirty="0"/>
                  <a:t> monetary policy in the first period has a negative impact on the second period output through the credit constraint captured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An exchange </a:t>
                </a:r>
                <a:r>
                  <a:rPr lang="en-US" dirty="0"/>
                  <a:t>rate depreciation </a:t>
                </a:r>
                <a:r>
                  <a:rPr lang="en-US" dirty="0" smtClean="0"/>
                  <a:t>also results </a:t>
                </a:r>
                <a:r>
                  <a:rPr lang="en-US" dirty="0"/>
                  <a:t>in a smaller output level in the second period through its impact on the cost of the firm external debt.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Real </a:t>
            </a:r>
            <a:r>
              <a:rPr lang="fr-FR" dirty="0" err="1"/>
              <a:t>Sector</a:t>
            </a:r>
            <a:r>
              <a:rPr lang="fr-FR" dirty="0"/>
              <a:t>: </a:t>
            </a:r>
            <a:r>
              <a:rPr lang="fr-FR" dirty="0" err="1"/>
              <a:t>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Figure 9.3a: Line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 </a:t>
                </a:r>
                <a:r>
                  <a:rPr lang="en-US" dirty="0"/>
                  <a:t>represents the set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compatible </a:t>
                </a:r>
                <a:r>
                  <a:rPr lang="en-US" dirty="0"/>
                  <a:t>with equilibrium in the real sector of the economy.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Negative slope: negative </a:t>
                </a:r>
                <a:r>
                  <a:rPr lang="en-US" dirty="0"/>
                  <a:t>impact of exchange rate depreciation on the second period output.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slope depends on the share of foreign debt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The greater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smaller the slope of the curve and the greater the fall in output generated by exchange rate depreciation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With no foreign debt,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, the line would be vertical: the exchange rate would not have had any impact on output.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Real </a:t>
            </a:r>
            <a:r>
              <a:rPr lang="fr-FR" dirty="0" err="1" smtClean="0"/>
              <a:t>Sector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err="1" smtClean="0"/>
              <a:t>Graphic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Monetary </a:t>
                </a:r>
                <a:r>
                  <a:rPr lang="en-US" dirty="0"/>
                  <a:t>contraction in the first period </a:t>
                </a:r>
                <a:r>
                  <a:rPr lang="en-US" dirty="0" smtClean="0"/>
                  <a:t>=&gt; downward </a:t>
                </a:r>
                <a:r>
                  <a:rPr lang="en-US" dirty="0"/>
                  <a:t>shift of line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,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endParaRPr lang="en-US" smtClean="0"/>
              </a:p>
              <a:p>
                <a:pPr lvl="1"/>
                <a:r>
                  <a:rPr lang="en-US" smtClean="0"/>
                  <a:t>Monetary </a:t>
                </a:r>
                <a:r>
                  <a:rPr lang="en-US" dirty="0"/>
                  <a:t>contraction </a:t>
                </a:r>
                <a:r>
                  <a:rPr lang="en-US" dirty="0" smtClean="0"/>
                  <a:t>=&gt; fall </a:t>
                </a:r>
                <a:r>
                  <a:rPr lang="en-US" dirty="0"/>
                  <a:t>in interest </a:t>
                </a:r>
                <a:r>
                  <a:rPr lang="en-US" dirty="0" smtClean="0"/>
                  <a:t>rates =&gt; tightening </a:t>
                </a:r>
                <a:r>
                  <a:rPr lang="en-US" dirty="0"/>
                  <a:t>of credit constraint </a:t>
                </a:r>
                <a:r>
                  <a:rPr lang="en-US" dirty="0" smtClean="0"/>
                  <a:t>(lower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=&gt; less investment =&gt; less </a:t>
                </a:r>
                <a:r>
                  <a:rPr lang="en-US" dirty="0"/>
                  <a:t>capital for production in the second </a:t>
                </a:r>
                <a:r>
                  <a:rPr lang="en-US" dirty="0" smtClean="0"/>
                  <a:t>period =&gt; lower output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 </a:t>
                </a:r>
                <a:r>
                  <a:rPr lang="en-US" dirty="0"/>
                  <a:t>obtain the same level of output in the second period,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/>
                  <a:t>, the exchange rate should be appreciated (smaller) when the money supply is lower: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Real </a:t>
            </a:r>
            <a:r>
              <a:rPr lang="fr-FR" dirty="0" err="1" smtClean="0"/>
              <a:t>Sector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err="1" smtClean="0"/>
              <a:t>Graphic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9.3a: W Line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5" y="1719262"/>
            <a:ext cx="6408071" cy="480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Usual assumptions form monetary model for the money market:</a:t>
                </a:r>
                <a:endParaRPr lang="en-US" dirty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" indent="0">
                  <a:buNone/>
                </a:pP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money </a:t>
                </a:r>
                <a:r>
                  <a:rPr lang="en-US" dirty="0"/>
                  <a:t>demand function,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period, goods prices and output levels are determined before the money supply </a:t>
                </a:r>
                <a:r>
                  <a:rPr lang="en-US" dirty="0" smtClean="0"/>
                  <a:t>decision =&gt; the </a:t>
                </a:r>
                <a:r>
                  <a:rPr lang="en-US" dirty="0"/>
                  <a:t>interest rate </a:t>
                </a:r>
                <a:r>
                  <a:rPr lang="en-US" dirty="0" smtClean="0"/>
                  <a:t>adjusts </a:t>
                </a:r>
                <a:r>
                  <a:rPr lang="en-US" dirty="0"/>
                  <a:t>in response to changes in monetary policy. 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2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Monetary Sector: Money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Ex-</a:t>
                </a:r>
                <a:r>
                  <a:rPr lang="en-US" i="1" dirty="0" smtClean="0"/>
                  <a:t>ante</a:t>
                </a:r>
                <a:r>
                  <a:rPr lang="en-US" dirty="0" smtClean="0"/>
                  <a:t> PPP (</a:t>
                </a:r>
                <a:r>
                  <a:rPr lang="en-US" dirty="0" smtClean="0">
                    <a:hlinkClick r:id="rId2" action="ppaction://hlinksldjump"/>
                  </a:rPr>
                  <a:t>here</a:t>
                </a:r>
                <a:r>
                  <a:rPr lang="en-US" dirty="0" smtClean="0"/>
                  <a:t>): price </a:t>
                </a:r>
                <a:r>
                  <a:rPr lang="en-US" dirty="0"/>
                  <a:t>is equal to the expected </a:t>
                </a:r>
                <a:r>
                  <a:rPr lang="en-US" dirty="0" smtClean="0"/>
                  <a:t>ER.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price and </a:t>
                </a:r>
                <a:r>
                  <a:rPr lang="en-US" dirty="0" smtClean="0"/>
                  <a:t>ER may differ </a:t>
                </a:r>
                <a:r>
                  <a:rPr lang="en-US" i="1" dirty="0" smtClean="0"/>
                  <a:t>ex-post</a:t>
                </a:r>
                <a:r>
                  <a:rPr lang="en-US" dirty="0" smtClean="0"/>
                  <a:t> </a:t>
                </a:r>
                <a:r>
                  <a:rPr lang="en-US" dirty="0"/>
                  <a:t>if there are shocks </a:t>
                </a:r>
                <a:r>
                  <a:rPr lang="en-US" dirty="0" smtClean="0"/>
                  <a:t>that render the ER different from its </a:t>
                </a:r>
                <a:r>
                  <a:rPr lang="en-US" dirty="0"/>
                  <a:t>expected value.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Assumption: no </a:t>
                </a:r>
                <a:r>
                  <a:rPr lang="en-US" dirty="0"/>
                  <a:t>shocks in the second period, such that in that the </a:t>
                </a:r>
                <a:r>
                  <a:rPr lang="en-US" dirty="0" smtClean="0"/>
                  <a:t>period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Substituting </a:t>
                </a:r>
                <a:r>
                  <a:rPr lang="en-US" dirty="0"/>
                  <a:t>this equality into the money market equilibrium equation </a:t>
                </a:r>
                <a:r>
                  <a:rPr lang="en-US" dirty="0" smtClean="0"/>
                  <a:t>for </a:t>
                </a:r>
                <a:r>
                  <a:rPr lang="en-US" dirty="0"/>
                  <a:t>the second period, we have that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83" r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69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in 2</a:t>
            </a:r>
            <a:r>
              <a:rPr lang="en-US" baseline="30000" dirty="0" smtClean="0"/>
              <a:t>nd</a:t>
            </a:r>
            <a:r>
              <a:rPr lang="en-US" dirty="0" smtClean="0"/>
              <a:t>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More specifically, the government commits to a fixed exchange rate regime at the same time it implements an expansionist credit policy.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maintain a fixed exchange rate, the fundamentals should also be maintained </a:t>
            </a:r>
            <a:r>
              <a:rPr lang="en-US" dirty="0" smtClean="0"/>
              <a:t>constant =&gt; </a:t>
            </a:r>
            <a:r>
              <a:rPr lang="fr-FR" dirty="0" smtClean="0"/>
              <a:t>constant </a:t>
            </a:r>
            <a:r>
              <a:rPr lang="en-US" dirty="0" smtClean="0"/>
              <a:t>money </a:t>
            </a:r>
            <a:r>
              <a:rPr lang="en-US" dirty="0"/>
              <a:t>supply </a:t>
            </a:r>
            <a:r>
              <a:rPr lang="en-US" dirty="0" smtClean="0"/>
              <a:t>when </a:t>
            </a:r>
            <a:r>
              <a:rPr lang="en-US" dirty="0"/>
              <a:t>there are no other changes in the economy.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credit expansion policy tends to increase the money supply, which should then be controlled by the sale of international reserves.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Economic </a:t>
            </a:r>
            <a:r>
              <a:rPr lang="en-US" dirty="0"/>
              <a:t>agents anticipate that when the government reserves run out, the fixed exchange rate regime will have to be abandoned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anticipating the abandoning of </a:t>
            </a:r>
            <a:r>
              <a:rPr lang="en-US" dirty="0" smtClean="0"/>
              <a:t>regime and the ER depreciation, </a:t>
            </a:r>
            <a:r>
              <a:rPr lang="en-US" dirty="0"/>
              <a:t>speculators abruptly increase the demand for foreign currency </a:t>
            </a:r>
            <a:r>
              <a:rPr lang="en-US" dirty="0" smtClean="0"/>
              <a:t>setting off a speculative attack.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Substituting </a:t>
                </a:r>
                <a:r>
                  <a:rPr lang="en-US" dirty="0"/>
                  <a:t>the previous equation into the </a:t>
                </a:r>
                <a:r>
                  <a:rPr lang="en-US" dirty="0" smtClean="0"/>
                  <a:t>UIP equation (</a:t>
                </a:r>
                <a:r>
                  <a:rPr lang="en-US" dirty="0" smtClean="0">
                    <a:hlinkClick r:id="rId2" action="ppaction://hlinksldjump"/>
                  </a:rPr>
                  <a:t>here</a:t>
                </a:r>
                <a:r>
                  <a:rPr lang="en-US" dirty="0" smtClean="0"/>
                  <a:t>), the equilibrium condition in the monetary sector is:</a:t>
                </a:r>
                <a:endParaRPr lang="en-US" dirty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Figure </a:t>
                </a:r>
                <a:r>
                  <a:rPr lang="en-US" dirty="0" smtClean="0"/>
                  <a:t>9.3b: Curve IPLM represents </a:t>
                </a:r>
                <a:r>
                  <a:rPr lang="en-US" dirty="0"/>
                  <a:t>the set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compatible with equilibrium in the </a:t>
                </a:r>
                <a:r>
                  <a:rPr lang="en-US" dirty="0" smtClean="0"/>
                  <a:t>monetary sector.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Negative slope: </a:t>
                </a:r>
              </a:p>
              <a:p>
                <a:pPr lvl="1"/>
                <a:r>
                  <a:rPr lang="en-US" dirty="0" smtClean="0"/>
                  <a:t>higher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period output =&gt; higher money demand in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period =&gt; lower prices (money market balance) =&gt; ER appreciation (PPP valid that period) =&gt; ER appreciation in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period (UIP condition)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2" b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Monetary Sector: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Monetary </a:t>
                </a:r>
                <a:r>
                  <a:rPr lang="en-US" dirty="0"/>
                  <a:t>contraction in the first period </a:t>
                </a:r>
                <a:r>
                  <a:rPr lang="en-US" dirty="0" smtClean="0"/>
                  <a:t>=&gt; downward </a:t>
                </a:r>
                <a:r>
                  <a:rPr lang="en-US" dirty="0"/>
                  <a:t>shift of the IPLM </a:t>
                </a:r>
                <a:r>
                  <a:rPr lang="en-US" dirty="0" smtClean="0"/>
                  <a:t>curve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IPLM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IPLM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Monetary </a:t>
                </a:r>
                <a:r>
                  <a:rPr lang="en-US" dirty="0"/>
                  <a:t>contraction </a:t>
                </a:r>
                <a:r>
                  <a:rPr lang="en-US" dirty="0" smtClean="0"/>
                  <a:t>=&gt; since prices and output are predetermined, </a:t>
                </a:r>
                <a:r>
                  <a:rPr lang="en-US" dirty="0"/>
                  <a:t>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rises to balance the money market.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To </a:t>
                </a:r>
                <a:r>
                  <a:rPr lang="en-US" dirty="0"/>
                  <a:t>satisfy the </a:t>
                </a:r>
                <a:r>
                  <a:rPr lang="en-US" dirty="0" smtClean="0"/>
                  <a:t>UIP condition, exchange rate appreciation in the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period (lower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a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the money market equilibrium is obtained with a more appreciated (smaller) </a:t>
                </a:r>
                <a:r>
                  <a:rPr lang="en-US" dirty="0" smtClean="0"/>
                  <a:t>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This actually is </a:t>
                </a:r>
                <a:r>
                  <a:rPr lang="en-US" dirty="0"/>
                  <a:t>the rationale behind the prescription of a </a:t>
                </a:r>
                <a:r>
                  <a:rPr lang="en-US" dirty="0" err="1"/>
                  <a:t>contractionist</a:t>
                </a:r>
                <a:r>
                  <a:rPr lang="en-US" dirty="0"/>
                  <a:t> monetary policy to avoid </a:t>
                </a:r>
                <a:r>
                  <a:rPr lang="en-US" dirty="0" smtClean="0"/>
                  <a:t>ER depreciation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 err="1"/>
              <a:t>Graphic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9.3b: IPLM Curve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5" y="1719263"/>
            <a:ext cx="6408071" cy="480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economy is in equilibrium when the monetary and real sectors </a:t>
            </a:r>
            <a:r>
              <a:rPr lang="en-US" dirty="0" smtClean="0"/>
              <a:t>are </a:t>
            </a:r>
            <a:r>
              <a:rPr lang="en-US" dirty="0"/>
              <a:t>simultaneously in equilibrium.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graph: the </a:t>
            </a:r>
            <a:r>
              <a:rPr lang="en-US" dirty="0"/>
              <a:t>point where curves IPLM and W intercept.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</a:t>
            </a:r>
            <a:r>
              <a:rPr lang="en-US" dirty="0"/>
              <a:t>possible cases for the relative positioning of the two </a:t>
            </a:r>
            <a:r>
              <a:rPr lang="en-US" dirty="0" smtClean="0"/>
              <a:t>curves: </a:t>
            </a:r>
          </a:p>
          <a:p>
            <a:pPr marL="708660" lvl="1" indent="-342900">
              <a:buFont typeface="+mj-lt"/>
              <a:buAutoNum type="arabicParenR"/>
            </a:pPr>
            <a:r>
              <a:rPr lang="en-US" dirty="0" smtClean="0">
                <a:hlinkClick r:id="rId2" action="ppaction://hlinksldjump"/>
              </a:rPr>
              <a:t>Figure 9.4a</a:t>
            </a:r>
            <a:r>
              <a:rPr lang="en-US" dirty="0" smtClean="0"/>
              <a:t>: the </a:t>
            </a:r>
            <a:r>
              <a:rPr lang="en-US" dirty="0"/>
              <a:t>good equilibrium. </a:t>
            </a:r>
            <a:r>
              <a:rPr lang="en-US" dirty="0" smtClean="0"/>
              <a:t>Only </a:t>
            </a:r>
            <a:r>
              <a:rPr lang="en-US" dirty="0"/>
              <a:t>one interception point between the two curves, </a:t>
            </a:r>
            <a:r>
              <a:rPr lang="en-US" dirty="0" smtClean="0"/>
              <a:t>with positive </a:t>
            </a:r>
            <a:r>
              <a:rPr lang="en-US" dirty="0"/>
              <a:t>output level and a low </a:t>
            </a:r>
            <a:r>
              <a:rPr lang="en-US" dirty="0" smtClean="0"/>
              <a:t>(appreciated) ER</a:t>
            </a:r>
          </a:p>
          <a:p>
            <a:pPr marL="708660" lvl="1" indent="-342900">
              <a:buFont typeface="+mj-lt"/>
              <a:buAutoNum type="arabicParenR"/>
            </a:pPr>
            <a:r>
              <a:rPr lang="en-US" dirty="0" smtClean="0">
                <a:hlinkClick r:id="rId3" action="ppaction://hlinksldjump"/>
              </a:rPr>
              <a:t>Figure 9.4b</a:t>
            </a:r>
            <a:r>
              <a:rPr lang="en-US" dirty="0" smtClean="0"/>
              <a:t>: </a:t>
            </a:r>
            <a:r>
              <a:rPr lang="en-US" dirty="0"/>
              <a:t>there is only one equilibrium, albeit, not a good one: </a:t>
            </a:r>
            <a:r>
              <a:rPr lang="en-US" dirty="0" smtClean="0"/>
              <a:t>strong ER depreciation =&gt; firm go </a:t>
            </a:r>
            <a:r>
              <a:rPr lang="en-US" dirty="0"/>
              <a:t>bankrupt while paying its debt in foreign currency</a:t>
            </a:r>
            <a:r>
              <a:rPr lang="en-US" dirty="0" smtClean="0"/>
              <a:t>.</a:t>
            </a:r>
          </a:p>
          <a:p>
            <a:pPr marL="708660" lvl="1" indent="-342900">
              <a:buFont typeface="+mj-lt"/>
              <a:buAutoNum type="arabicParenR"/>
            </a:pPr>
            <a:r>
              <a:rPr lang="en-US" dirty="0" smtClean="0">
                <a:hlinkClick r:id="rId4" action="ppaction://hlinksldjump"/>
              </a:rPr>
              <a:t>Figure 9.4c</a:t>
            </a:r>
            <a:r>
              <a:rPr lang="en-US" dirty="0" smtClean="0"/>
              <a:t>: </a:t>
            </a:r>
            <a:r>
              <a:rPr lang="en-US" dirty="0"/>
              <a:t>there are multiple </a:t>
            </a:r>
            <a:r>
              <a:rPr lang="en-US" dirty="0" smtClean="0"/>
              <a:t>equilibria </a:t>
            </a:r>
          </a:p>
          <a:p>
            <a:pPr lvl="2"/>
            <a:r>
              <a:rPr lang="en-US" dirty="0" smtClean="0"/>
              <a:t>equilibrium A: equivalent </a:t>
            </a:r>
            <a:r>
              <a:rPr lang="en-US" dirty="0"/>
              <a:t>to the first </a:t>
            </a:r>
            <a:r>
              <a:rPr lang="en-US" dirty="0" smtClean="0"/>
              <a:t>case</a:t>
            </a:r>
          </a:p>
          <a:p>
            <a:pPr lvl="2"/>
            <a:r>
              <a:rPr lang="en-US" dirty="0" smtClean="0"/>
              <a:t>equilibrium B: equivalent </a:t>
            </a:r>
            <a:r>
              <a:rPr lang="en-US" dirty="0"/>
              <a:t>to the second </a:t>
            </a:r>
            <a:r>
              <a:rPr lang="en-US" dirty="0" smtClean="0"/>
              <a:t>case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9.4a: Unique Equilibrium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53" y="1758404"/>
            <a:ext cx="6163863" cy="462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7956376" y="522920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9.4b: Bad Equilibrium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75" y="1719262"/>
            <a:ext cx="6120041" cy="45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droite 5">
            <a:hlinkClick r:id="rId3" action="ppaction://hlinksldjump"/>
          </p:cNvPr>
          <p:cNvSpPr/>
          <p:nvPr/>
        </p:nvSpPr>
        <p:spPr>
          <a:xfrm>
            <a:off x="7956376" y="522920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9.4c: Multiple Equilibria</a:t>
            </a:r>
          </a:p>
        </p:txBody>
      </p:sp>
      <p:sp>
        <p:nvSpPr>
          <p:cNvPr id="6" name="Flèche droite 5">
            <a:hlinkClick r:id="rId2" action="ppaction://hlinksldjump"/>
          </p:cNvPr>
          <p:cNvSpPr/>
          <p:nvPr/>
        </p:nvSpPr>
        <p:spPr>
          <a:xfrm>
            <a:off x="7956376" y="522920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83" y="1758404"/>
            <a:ext cx="5875833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currency crisis can occur in two </a:t>
                </a:r>
                <a:r>
                  <a:rPr lang="en-US" dirty="0" smtClean="0"/>
                  <a:t>ways: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economy </a:t>
                </a:r>
                <a:r>
                  <a:rPr lang="en-US" dirty="0" smtClean="0"/>
                  <a:t>is in </a:t>
                </a:r>
                <a:r>
                  <a:rPr lang="en-US" dirty="0"/>
                  <a:t>equilibrium A from Figure 9.4c, and a shock in expectations leads the economy to equilibrium B.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economy </a:t>
                </a:r>
                <a:r>
                  <a:rPr lang="en-US" dirty="0" smtClean="0"/>
                  <a:t>is at </a:t>
                </a:r>
                <a:r>
                  <a:rPr lang="en-US" dirty="0"/>
                  <a:t>first in equilibrium A, Figure 9.4a, when there is a </a:t>
                </a:r>
                <a:r>
                  <a:rPr lang="en-US" dirty="0" smtClean="0"/>
                  <a:t>shock (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. a </a:t>
                </a:r>
                <a:r>
                  <a:rPr lang="en-US" dirty="0"/>
                  <a:t>fall in productivity,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and the </a:t>
                </a:r>
                <a:r>
                  <a:rPr lang="en-US" dirty="0"/>
                  <a:t>economy </a:t>
                </a:r>
                <a:r>
                  <a:rPr lang="en-US" dirty="0" smtClean="0"/>
                  <a:t>goes </a:t>
                </a:r>
                <a:r>
                  <a:rPr lang="en-US" dirty="0"/>
                  <a:t>to </a:t>
                </a:r>
                <a:r>
                  <a:rPr lang="en-US" dirty="0" smtClean="0"/>
                  <a:t>either to equilibrium </a:t>
                </a:r>
                <a:r>
                  <a:rPr lang="en-US" dirty="0"/>
                  <a:t>B </a:t>
                </a:r>
                <a:r>
                  <a:rPr lang="en-US" dirty="0" smtClean="0"/>
                  <a:t>in </a:t>
                </a:r>
                <a:r>
                  <a:rPr lang="en-US" dirty="0"/>
                  <a:t>Figure 9.4c, or </a:t>
                </a:r>
                <a:r>
                  <a:rPr lang="en-US" dirty="0" smtClean="0"/>
                  <a:t>to Figure </a:t>
                </a:r>
                <a:r>
                  <a:rPr lang="en-US" dirty="0"/>
                  <a:t>9.4b.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should </a:t>
            </a:r>
            <a:r>
              <a:rPr lang="en-US" dirty="0"/>
              <a:t>be the monetary policy </a:t>
            </a:r>
            <a:r>
              <a:rPr lang="en-US" dirty="0" smtClean="0"/>
              <a:t>in face of a </a:t>
            </a:r>
            <a:r>
              <a:rPr lang="en-US" dirty="0"/>
              <a:t>currency crisis? </a:t>
            </a:r>
            <a:endParaRPr lang="en-US" dirty="0" smtClean="0"/>
          </a:p>
          <a:p>
            <a:pPr lvl="1"/>
            <a:r>
              <a:rPr lang="en-US" dirty="0" smtClean="0"/>
              <a:t>Usual prescription: </a:t>
            </a:r>
            <a:r>
              <a:rPr lang="en-US" dirty="0" err="1" smtClean="0"/>
              <a:t>contractionist</a:t>
            </a:r>
            <a:r>
              <a:rPr lang="en-US" dirty="0" smtClean="0"/>
              <a:t> </a:t>
            </a:r>
            <a:r>
              <a:rPr lang="en-US" dirty="0"/>
              <a:t>monetary policy, </a:t>
            </a:r>
            <a:r>
              <a:rPr lang="en-US" dirty="0" smtClean="0"/>
              <a:t>raising interest </a:t>
            </a:r>
            <a:r>
              <a:rPr lang="en-US" dirty="0"/>
              <a:t>rate.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Monetary sector: monetary </a:t>
            </a:r>
            <a:r>
              <a:rPr lang="en-US" dirty="0"/>
              <a:t>contraction =&gt; shift of the IPLM curve in Figure 9.3b </a:t>
            </a:r>
            <a:r>
              <a:rPr lang="en-US" dirty="0" smtClean="0"/>
              <a:t>=&gt; ER </a:t>
            </a:r>
            <a:r>
              <a:rPr lang="en-US" dirty="0"/>
              <a:t>appreciation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real sector: monetary </a:t>
            </a:r>
            <a:r>
              <a:rPr lang="en-US" dirty="0"/>
              <a:t>contraction would also shift down the W curve on Figure </a:t>
            </a:r>
            <a:r>
              <a:rPr lang="en-US" dirty="0" smtClean="0"/>
              <a:t>9.3a</a:t>
            </a:r>
            <a:r>
              <a:rPr lang="en-US" dirty="0"/>
              <a:t> </a:t>
            </a:r>
            <a:r>
              <a:rPr lang="en-US" dirty="0" smtClean="0"/>
              <a:t>=&gt; ER?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The net effect of monetary policy on ER and </a:t>
            </a:r>
            <a:r>
              <a:rPr lang="en-US" b="1" dirty="0"/>
              <a:t>output </a:t>
            </a:r>
            <a:r>
              <a:rPr lang="en-US" b="1" dirty="0" smtClean="0"/>
              <a:t>depends </a:t>
            </a:r>
            <a:r>
              <a:rPr lang="en-US" b="1" dirty="0"/>
              <a:t>on its relative impact on the real and monetary </a:t>
            </a:r>
            <a:r>
              <a:rPr lang="en-US" b="1" dirty="0" smtClean="0"/>
              <a:t>sectors. 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policy in Face of </a:t>
            </a:r>
            <a:br>
              <a:rPr lang="en-US" dirty="0" smtClean="0"/>
            </a:br>
            <a:r>
              <a:rPr lang="en-US" dirty="0" smtClean="0"/>
              <a:t>Currency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 </a:t>
            </a:r>
            <a:r>
              <a:rPr lang="en-US" dirty="0"/>
              <a:t>curve shift </a:t>
            </a:r>
            <a:r>
              <a:rPr lang="en-US" dirty="0" smtClean="0"/>
              <a:t>&gt; IPLM curve shift =&gt; </a:t>
            </a:r>
            <a:r>
              <a:rPr lang="en-US" dirty="0"/>
              <a:t>the economy can move towards the Figure 9.4b case, the bad </a:t>
            </a:r>
            <a:r>
              <a:rPr lang="en-US" dirty="0" smtClean="0"/>
              <a:t>equilibrium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Intuition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Real sector: monetary </a:t>
            </a:r>
            <a:r>
              <a:rPr lang="en-US" dirty="0"/>
              <a:t>contraction </a:t>
            </a:r>
            <a:r>
              <a:rPr lang="en-US" dirty="0" smtClean="0"/>
              <a:t>=&gt; large </a:t>
            </a:r>
            <a:r>
              <a:rPr lang="en-US" dirty="0"/>
              <a:t>tightening of credit </a:t>
            </a:r>
            <a:r>
              <a:rPr lang="en-US" dirty="0" smtClean="0"/>
              <a:t>=&gt; lower 2</a:t>
            </a:r>
            <a:r>
              <a:rPr lang="en-US" baseline="30000" dirty="0" smtClean="0"/>
              <a:t>nd</a:t>
            </a:r>
            <a:r>
              <a:rPr lang="en-US" dirty="0" smtClean="0"/>
              <a:t> period output.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Monetary sector: smaller 2</a:t>
            </a:r>
            <a:r>
              <a:rPr lang="en-US" baseline="30000" dirty="0" smtClean="0"/>
              <a:t>nd</a:t>
            </a:r>
            <a:r>
              <a:rPr lang="en-US" dirty="0" smtClean="0"/>
              <a:t> period output =&gt; lower demand for money =&gt; higher prices in 2</a:t>
            </a:r>
            <a:r>
              <a:rPr lang="en-US" baseline="30000" dirty="0" smtClean="0"/>
              <a:t>nd</a:t>
            </a:r>
            <a:r>
              <a:rPr lang="en-US" dirty="0" smtClean="0"/>
              <a:t> period to balance money market =&gt; ER depreciates in 2</a:t>
            </a:r>
            <a:r>
              <a:rPr lang="en-US" baseline="30000" dirty="0" smtClean="0"/>
              <a:t>nd</a:t>
            </a:r>
            <a:r>
              <a:rPr lang="en-US" dirty="0" smtClean="0"/>
              <a:t> period (PPP) </a:t>
            </a:r>
            <a:r>
              <a:rPr lang="en-US" dirty="0"/>
              <a:t>=&gt;  ER depreciates in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period (UIP)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79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Stronger response of </a:t>
            </a:r>
            <a:br>
              <a:rPr lang="en-US" dirty="0" smtClean="0"/>
            </a:br>
            <a:r>
              <a:rPr lang="en-US" dirty="0" smtClean="0"/>
              <a:t>Real </a:t>
            </a:r>
            <a:r>
              <a:rPr lang="en-US" dirty="0" err="1" smtClean="0"/>
              <a:t>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Assumption: no uncertainty, to emphasize </a:t>
                </a:r>
                <a:r>
                  <a:rPr lang="en-US" dirty="0"/>
                  <a:t>the aspect of price arbitrage in the speculative attack.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Flexible </a:t>
                </a:r>
                <a:r>
                  <a:rPr lang="en-US" dirty="0"/>
                  <a:t>price monetary model, </a:t>
                </a:r>
                <a:r>
                  <a:rPr lang="en-US" dirty="0" smtClean="0"/>
                  <a:t>from Chapter 6:</a:t>
                </a:r>
              </a:p>
              <a:p>
                <a:pPr lvl="1"/>
                <a:r>
                  <a:rPr lang="en-US" dirty="0" smtClean="0"/>
                  <a:t>ER depends </a:t>
                </a:r>
                <a:r>
                  <a:rPr lang="en-US" dirty="0"/>
                  <a:t>on a </a:t>
                </a:r>
                <a:r>
                  <a:rPr lang="en-US" dirty="0" smtClean="0"/>
                  <a:t>economic </a:t>
                </a:r>
                <a:r>
                  <a:rPr lang="en-US" i="1" dirty="0" smtClean="0"/>
                  <a:t>fundamentals</a:t>
                </a:r>
                <a:r>
                  <a:rPr lang="en-US" dirty="0" smtClean="0"/>
                  <a:t> and on expected ER changes.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ER path is </a:t>
                </a:r>
                <a:r>
                  <a:rPr lang="en-US" dirty="0"/>
                  <a:t>then determined </a:t>
                </a:r>
                <a:r>
                  <a:rPr lang="en-US" dirty="0" smtClean="0"/>
                  <a:t>by: </a:t>
                </a:r>
                <a:endParaRPr lang="en-US" dirty="0"/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nominal ER, money supply, </a:t>
                </a:r>
                <a:r>
                  <a:rPr lang="en-US" dirty="0"/>
                  <a:t>international prices, and output, respectively, all in logarithm. </a:t>
                </a:r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international </a:t>
                </a:r>
                <a:r>
                  <a:rPr lang="en-US" dirty="0"/>
                  <a:t>interest rate.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dirty="0" smtClean="0"/>
              <a:t>IPLM curve </a:t>
            </a:r>
            <a:r>
              <a:rPr lang="en-US" dirty="0"/>
              <a:t>shift &gt; </a:t>
            </a:r>
            <a:r>
              <a:rPr lang="en-US" dirty="0" smtClean="0"/>
              <a:t>W curve </a:t>
            </a:r>
            <a:r>
              <a:rPr lang="en-US" dirty="0"/>
              <a:t>shift =&gt; the economy </a:t>
            </a:r>
            <a:r>
              <a:rPr lang="en-US" dirty="0" smtClean="0"/>
              <a:t>moves </a:t>
            </a:r>
            <a:r>
              <a:rPr lang="en-US" dirty="0"/>
              <a:t>towards the Figure </a:t>
            </a:r>
            <a:r>
              <a:rPr lang="en-US" dirty="0" smtClean="0"/>
              <a:t>9.4a </a:t>
            </a:r>
            <a:r>
              <a:rPr lang="en-US" dirty="0"/>
              <a:t>case, the </a:t>
            </a:r>
            <a:r>
              <a:rPr lang="en-US" dirty="0" smtClean="0"/>
              <a:t>good equilibrium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Intuition: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Monetary sector: higher interest </a:t>
            </a:r>
            <a:r>
              <a:rPr lang="en-US" dirty="0"/>
              <a:t>rates attracts foreign </a:t>
            </a:r>
            <a:r>
              <a:rPr lang="en-US" dirty="0" smtClean="0"/>
              <a:t>capital =&gt; exchange </a:t>
            </a:r>
            <a:r>
              <a:rPr lang="en-US" dirty="0"/>
              <a:t>rate appreciation </a:t>
            </a:r>
            <a:r>
              <a:rPr lang="en-US" dirty="0" smtClean="0"/>
              <a:t>(UIP).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Real sector: the impact of higher interest rate on </a:t>
            </a:r>
            <a:r>
              <a:rPr lang="en-US" dirty="0"/>
              <a:t>the credit </a:t>
            </a:r>
            <a:r>
              <a:rPr lang="en-US" dirty="0" smtClean="0"/>
              <a:t>constraint, </a:t>
            </a:r>
            <a:r>
              <a:rPr lang="en-US" dirty="0"/>
              <a:t>which would cause exchange rate depreciation, is relatively smaller.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case, monetary contraction has the desired effect of avoiding a currency crisis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Stronger Response of </a:t>
            </a:r>
            <a:br>
              <a:rPr lang="en-US" dirty="0" smtClean="0"/>
            </a:br>
            <a:r>
              <a:rPr lang="en-US" dirty="0" smtClean="0"/>
              <a:t>Monetary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It </a:t>
                </a:r>
                <a:r>
                  <a:rPr lang="en-US" dirty="0"/>
                  <a:t>is evident that the monetary policy prescription depends on its relative impact on the shift of the two curves.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Vertical shift measure: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curve IPLM, we have that: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𝐼𝑃𝐿𝑀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2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curve W, we use the implicit function theorem to compute: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𝑑𝑊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𝑑𝑊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i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/>
                  <a:t>Remember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&lt;0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two shifts are negative: an increase in interest rates causes a fall in the exchange rate, </a:t>
                </a:r>
                <a:r>
                  <a:rPr lang="en-US" i="1" dirty="0"/>
                  <a:t>ceteris paribus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82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shift of the IPLM curve will be greater than that of the W curve when: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i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oth sides </a:t>
                </a:r>
                <a:r>
                  <a:rPr lang="en-US" dirty="0"/>
                  <a:t>of the </a:t>
                </a:r>
                <a:r>
                  <a:rPr lang="en-US" dirty="0" smtClean="0"/>
                  <a:t>inequality above are </a:t>
                </a:r>
                <a:r>
                  <a:rPr lang="en-US" dirty="0"/>
                  <a:t>positive</a:t>
                </a:r>
                <a:r>
                  <a:rPr lang="en-US" dirty="0" smtClean="0"/>
                  <a:t>.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When the inequality is </a:t>
                </a:r>
                <a:r>
                  <a:rPr lang="en-US" b="1" dirty="0"/>
                  <a:t>satisfied, a monetary contraction, leading to an increase in interest rates, is the proper policy to avoid  a currency crisis.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2"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83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Monetary contraction is the optimal policy when: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impact of interest rates on credit is small</a:t>
                </a:r>
                <a:r>
                  <a:rPr lang="en-US" dirty="0" smtClean="0"/>
                  <a:t> (small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share of foreign debt is sufficiently </a:t>
                </a:r>
                <a:r>
                  <a:rPr lang="en-US" dirty="0" smtClean="0"/>
                  <a:t>high</a:t>
                </a:r>
              </a:p>
              <a:p>
                <a:pPr lvl="1"/>
                <a:r>
                  <a:rPr lang="en-US" dirty="0" smtClean="0"/>
                  <a:t>Financial development:</a:t>
                </a:r>
              </a:p>
              <a:p>
                <a:pPr lvl="2"/>
                <a:r>
                  <a:rPr lang="en-US" dirty="0" smtClean="0"/>
                  <a:t>More financial development = less </a:t>
                </a:r>
                <a:r>
                  <a:rPr lang="en-US" dirty="0"/>
                  <a:t>credit constraint </a:t>
                </a:r>
                <a:r>
                  <a:rPr lang="en-US" dirty="0" smtClean="0"/>
                  <a:t>=&gt; higher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Either with </a:t>
                </a:r>
                <a:r>
                  <a:rPr lang="en-US" dirty="0"/>
                  <a:t>no credit </a:t>
                </a:r>
                <a:r>
                  <a:rPr lang="en-US" dirty="0" smtClean="0"/>
                  <a:t>or with </a:t>
                </a:r>
                <a:r>
                  <a:rPr lang="en-US" dirty="0"/>
                  <a:t>a perfect credit </a:t>
                </a:r>
                <a:r>
                  <a:rPr lang="en-US" dirty="0" smtClean="0"/>
                  <a:t>market = </a:t>
                </a:r>
                <a:r>
                  <a:rPr lang="en-US" dirty="0"/>
                  <a:t>credit constraint does not depend on interest rates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Intermediate </a:t>
                </a:r>
                <a:r>
                  <a:rPr lang="en-US" dirty="0"/>
                  <a:t>economy, </a:t>
                </a:r>
                <a:r>
                  <a:rPr lang="en-US" dirty="0" smtClean="0"/>
                  <a:t>with </a:t>
                </a:r>
                <a:r>
                  <a:rPr lang="en-US" dirty="0"/>
                  <a:t>an imperfect credit </a:t>
                </a:r>
                <a:r>
                  <a:rPr lang="en-US" dirty="0" smtClean="0"/>
                  <a:t>market: </a:t>
                </a:r>
                <a:r>
                  <a:rPr lang="en-US" dirty="0"/>
                  <a:t>credit constraint can be very sensitive to interest </a:t>
                </a:r>
                <a:r>
                  <a:rPr lang="en-US" dirty="0" smtClean="0"/>
                  <a:t>rates =&gt; Monetary </a:t>
                </a:r>
                <a:r>
                  <a:rPr lang="en-US" dirty="0"/>
                  <a:t>expansion </a:t>
                </a:r>
                <a:r>
                  <a:rPr lang="en-US" dirty="0" smtClean="0"/>
                  <a:t>may be </a:t>
                </a:r>
                <a:r>
                  <a:rPr lang="en-US" dirty="0"/>
                  <a:t>the best answer to a currency crisis.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2" r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84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Speculative Attack as Asset Price </a:t>
            </a:r>
            <a:r>
              <a:rPr lang="en-US" dirty="0" smtClean="0"/>
              <a:t>Arbitrage</a:t>
            </a:r>
          </a:p>
          <a:p>
            <a:endParaRPr lang="en-US" dirty="0" smtClean="0"/>
          </a:p>
          <a:p>
            <a:r>
              <a:rPr lang="en-US" dirty="0" smtClean="0"/>
              <a:t>Crises </a:t>
            </a:r>
            <a:r>
              <a:rPr lang="en-US" dirty="0"/>
              <a:t>as Self-Fulfilling </a:t>
            </a:r>
            <a:r>
              <a:rPr lang="en-US" dirty="0" smtClean="0"/>
              <a:t>Prophecies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Role of Banks and Foreign </a:t>
            </a:r>
            <a:r>
              <a:rPr lang="en-US" dirty="0" smtClean="0"/>
              <a:t>Debt</a:t>
            </a:r>
            <a:endParaRPr lang="en-US" dirty="0"/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Contagion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85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Asian and Russian crises at the end of the 1990s had a profound impact on Latin American </a:t>
            </a:r>
            <a:r>
              <a:rPr lang="en-US" sz="2400" dirty="0" smtClean="0"/>
              <a:t>economies. </a:t>
            </a:r>
          </a:p>
          <a:p>
            <a:pPr lvl="1"/>
            <a:r>
              <a:rPr lang="en-US" sz="2000" dirty="0" smtClean="0"/>
              <a:t>Is there contagion </a:t>
            </a:r>
            <a:r>
              <a:rPr lang="en-US" sz="2000" dirty="0"/>
              <a:t>in the propagation of shocks between </a:t>
            </a:r>
            <a:r>
              <a:rPr lang="en-US" sz="2000" dirty="0" smtClean="0"/>
              <a:t>economies?</a:t>
            </a:r>
          </a:p>
          <a:p>
            <a:endParaRPr lang="en-US" sz="2400" b="1" dirty="0"/>
          </a:p>
          <a:p>
            <a:r>
              <a:rPr lang="en-US" sz="2400" dirty="0" smtClean="0"/>
              <a:t>Definitions of contagion:</a:t>
            </a:r>
          </a:p>
          <a:p>
            <a:pPr lvl="1"/>
            <a:r>
              <a:rPr lang="en-US" sz="2000" dirty="0" smtClean="0"/>
              <a:t>Is the </a:t>
            </a:r>
            <a:r>
              <a:rPr lang="en-US" sz="2000" dirty="0"/>
              <a:t>probability of having a crisis in a </a:t>
            </a:r>
            <a:r>
              <a:rPr lang="en-US" sz="2000" dirty="0" smtClean="0"/>
              <a:t>given country affected </a:t>
            </a:r>
            <a:r>
              <a:rPr lang="en-US" sz="2000" dirty="0"/>
              <a:t>by the fact of there being a crisis in </a:t>
            </a:r>
            <a:r>
              <a:rPr lang="en-US" sz="2000" dirty="0" smtClean="0"/>
              <a:t>another? </a:t>
            </a:r>
          </a:p>
          <a:p>
            <a:pPr lvl="2"/>
            <a:r>
              <a:rPr lang="en-US" sz="1800" dirty="0" smtClean="0"/>
              <a:t>Contagion due to interdependence </a:t>
            </a:r>
            <a:r>
              <a:rPr lang="en-US" sz="1800" dirty="0"/>
              <a:t>between the </a:t>
            </a:r>
            <a:r>
              <a:rPr lang="en-US" sz="1800" dirty="0" smtClean="0"/>
              <a:t>economies.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Is there a change </a:t>
            </a:r>
            <a:r>
              <a:rPr lang="en-US" sz="2000" dirty="0"/>
              <a:t>in the propagation of shocks in times of crisis, compared to normal </a:t>
            </a:r>
            <a:r>
              <a:rPr lang="en-US" sz="2000" dirty="0" smtClean="0"/>
              <a:t>times?</a:t>
            </a:r>
          </a:p>
          <a:p>
            <a:pPr lvl="2"/>
            <a:r>
              <a:rPr lang="en-US" sz="1800" b="1" dirty="0" smtClean="0"/>
              <a:t>F</a:t>
            </a:r>
            <a:r>
              <a:rPr lang="en-US" sz="1800" dirty="0" smtClean="0"/>
              <a:t>actors associated with multiple equilibria (reversal </a:t>
            </a:r>
            <a:r>
              <a:rPr lang="en-US" sz="1800" dirty="0"/>
              <a:t>in expectations or herd </a:t>
            </a:r>
            <a:r>
              <a:rPr lang="en-US" sz="1800" dirty="0" smtClean="0"/>
              <a:t>beh</a:t>
            </a:r>
            <a:r>
              <a:rPr lang="en-US" dirty="0" smtClean="0"/>
              <a:t>avior).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86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When two countries have a great deal of trade flow between them, the currency depreciation in one economy makes its more costly for the other to maintain its exchange rate parity.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was the case between Argentina and Brazil in </a:t>
            </a:r>
            <a:r>
              <a:rPr lang="en-US" dirty="0" smtClean="0"/>
              <a:t>1999. </a:t>
            </a:r>
          </a:p>
          <a:p>
            <a:endParaRPr lang="en-US" dirty="0"/>
          </a:p>
          <a:p>
            <a:r>
              <a:rPr lang="en-US" dirty="0"/>
              <a:t>When the Argentine government instituted the currency board regime in 1990, the 1:1 parity of the peso against the dollar seemed to yield the equilibrium RER.</a:t>
            </a:r>
          </a:p>
          <a:p>
            <a:pPr lvl="1"/>
            <a:r>
              <a:rPr lang="en-US" dirty="0"/>
              <a:t>Average GDP growth 1991-1994 over 9%, no pressure on the ER.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87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Contagion: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Tequila </a:t>
            </a:r>
            <a:r>
              <a:rPr lang="en-US" dirty="0"/>
              <a:t>crisis </a:t>
            </a:r>
            <a:r>
              <a:rPr lang="en-US" dirty="0" smtClean="0"/>
              <a:t>12/1994: after the Mexican crisis, international </a:t>
            </a:r>
            <a:r>
              <a:rPr lang="en-US" dirty="0"/>
              <a:t>investors also became skeptical about </a:t>
            </a:r>
            <a:r>
              <a:rPr lang="en-US" dirty="0" smtClean="0"/>
              <a:t>Argentina</a:t>
            </a:r>
          </a:p>
          <a:p>
            <a:pPr lvl="1"/>
            <a:r>
              <a:rPr lang="en-US" dirty="0" smtClean="0"/>
              <a:t>Rise </a:t>
            </a:r>
            <a:r>
              <a:rPr lang="en-US" dirty="0"/>
              <a:t>in interest rates and a </a:t>
            </a:r>
            <a:r>
              <a:rPr lang="en-US" dirty="0" smtClean="0"/>
              <a:t>financial sector reform: problem mitigated</a:t>
            </a:r>
          </a:p>
          <a:p>
            <a:endParaRPr lang="en-US" dirty="0" smtClean="0"/>
          </a:p>
          <a:p>
            <a:r>
              <a:rPr lang="en-US" dirty="0" smtClean="0"/>
              <a:t>Currency </a:t>
            </a:r>
            <a:r>
              <a:rPr lang="en-US" dirty="0"/>
              <a:t>crises in Russia and Brazil </a:t>
            </a:r>
            <a:r>
              <a:rPr lang="en-US" dirty="0" smtClean="0"/>
              <a:t>1999: the </a:t>
            </a:r>
            <a:r>
              <a:rPr lang="en-US" dirty="0"/>
              <a:t>fatal blow. </a:t>
            </a:r>
            <a:endParaRPr lang="en-US" dirty="0" smtClean="0"/>
          </a:p>
          <a:p>
            <a:pPr lvl="1"/>
            <a:r>
              <a:rPr lang="en-US" dirty="0" smtClean="0"/>
              <a:t>Depreciation </a:t>
            </a:r>
            <a:r>
              <a:rPr lang="en-US" dirty="0"/>
              <a:t>of over 60% of the Brazilian real against the dollar </a:t>
            </a:r>
            <a:r>
              <a:rPr lang="en-US" dirty="0" smtClean="0"/>
              <a:t>= a </a:t>
            </a:r>
            <a:r>
              <a:rPr lang="en-US" dirty="0"/>
              <a:t>depreciation of equal magnitude against the Argentine peso, given the fixed parity between the peso and the </a:t>
            </a:r>
            <a:r>
              <a:rPr lang="en-US" dirty="0" smtClean="0"/>
              <a:t>dollar </a:t>
            </a:r>
          </a:p>
          <a:p>
            <a:pPr lvl="1">
              <a:buFont typeface="Symbol"/>
              <a:buChar char="Þ"/>
            </a:pPr>
            <a:r>
              <a:rPr lang="en-US" dirty="0" smtClean="0"/>
              <a:t> increasing trade deficits with Brazil</a:t>
            </a:r>
          </a:p>
          <a:p>
            <a:pPr lvl="1">
              <a:buFont typeface="Symbol"/>
              <a:buChar char="Þ"/>
            </a:pPr>
            <a:r>
              <a:rPr lang="en-US" dirty="0" smtClean="0"/>
              <a:t> balance </a:t>
            </a:r>
            <a:r>
              <a:rPr lang="en-US" dirty="0"/>
              <a:t>of payments </a:t>
            </a:r>
            <a:r>
              <a:rPr lang="en-US" dirty="0" smtClean="0"/>
              <a:t>crisis in Argentine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88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Argentine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</a:t>
            </a:r>
            <a:r>
              <a:rPr lang="en-US" dirty="0"/>
              <a:t>assets can also have an important role in contagion between countries.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possible </a:t>
            </a:r>
            <a:r>
              <a:rPr lang="en-US" dirty="0" smtClean="0"/>
              <a:t>channels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Difficulty </a:t>
            </a:r>
            <a:r>
              <a:rPr lang="en-US" dirty="0"/>
              <a:t>in obtaining information regarding a </a:t>
            </a:r>
            <a:r>
              <a:rPr lang="en-US" dirty="0" smtClean="0"/>
              <a:t>country =&gt; </a:t>
            </a:r>
            <a:r>
              <a:rPr lang="en-US" dirty="0"/>
              <a:t>a herd </a:t>
            </a:r>
            <a:r>
              <a:rPr lang="en-US" dirty="0" smtClean="0"/>
              <a:t>behavior: investors </a:t>
            </a:r>
            <a:r>
              <a:rPr lang="en-US" dirty="0"/>
              <a:t>follow the behavior of the </a:t>
            </a:r>
            <a:r>
              <a:rPr lang="en-US" dirty="0" smtClean="0"/>
              <a:t>better informed agent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Investors hedge </a:t>
            </a:r>
            <a:r>
              <a:rPr lang="en-US" dirty="0"/>
              <a:t>between markets, diversifying their </a:t>
            </a:r>
            <a:r>
              <a:rPr lang="en-US" dirty="0" smtClean="0"/>
              <a:t>portfolios. Crisis </a:t>
            </a:r>
            <a:r>
              <a:rPr lang="en-US" dirty="0"/>
              <a:t>hits a </a:t>
            </a:r>
            <a:r>
              <a:rPr lang="en-US" dirty="0" smtClean="0"/>
              <a:t>country =&gt; investors </a:t>
            </a:r>
            <a:r>
              <a:rPr lang="en-US" dirty="0"/>
              <a:t>reallocate their assets </a:t>
            </a:r>
            <a:r>
              <a:rPr lang="en-US" dirty="0" smtClean="0"/>
              <a:t>portfolios, selling riskier assets =&gt; propagation of crisis </a:t>
            </a:r>
            <a:r>
              <a:rPr lang="en-US" dirty="0"/>
              <a:t>to other </a:t>
            </a:r>
            <a:r>
              <a:rPr lang="en-US" dirty="0" smtClean="0"/>
              <a:t>risky countries 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Crisis </a:t>
            </a:r>
            <a:r>
              <a:rPr lang="en-US" dirty="0"/>
              <a:t>in one country </a:t>
            </a:r>
            <a:r>
              <a:rPr lang="en-US" dirty="0" smtClean="0"/>
              <a:t>=&gt; liquidity problem for </a:t>
            </a:r>
            <a:r>
              <a:rPr lang="en-US" dirty="0"/>
              <a:t>investors </a:t>
            </a:r>
            <a:r>
              <a:rPr lang="en-US" dirty="0" smtClean="0"/>
              <a:t>=&gt; sell </a:t>
            </a:r>
            <a:r>
              <a:rPr lang="en-US" dirty="0"/>
              <a:t>their assets in other countries where prices have not </a:t>
            </a:r>
            <a:r>
              <a:rPr lang="en-US" dirty="0" smtClean="0"/>
              <a:t>fallen =&gt; a </a:t>
            </a:r>
            <a:r>
              <a:rPr lang="en-US" dirty="0"/>
              <a:t>fall in asset prices in other </a:t>
            </a: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89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Contagion: Financial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</a:t>
                </a:r>
                <a:r>
                  <a:rPr lang="en-US" b="1" dirty="0" smtClean="0"/>
                  <a:t>eing </a:t>
                </a:r>
                <a:r>
                  <a:rPr lang="en-US" b="1" dirty="0"/>
                  <a:t>committed to a fixed exchange rate </a:t>
                </a:r>
                <a:r>
                  <a:rPr lang="en-US" b="1" dirty="0" smtClean="0"/>
                  <a:t>= being </a:t>
                </a:r>
                <a:r>
                  <a:rPr lang="en-US" b="1" dirty="0"/>
                  <a:t>committed to maintain the fundamentals constant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Assumptions: </a:t>
                </a:r>
              </a:p>
              <a:p>
                <a:pPr lvl="1"/>
                <a:r>
                  <a:rPr lang="en-US" dirty="0" smtClean="0"/>
                  <a:t>all </a:t>
                </a:r>
                <a:r>
                  <a:rPr lang="en-US" dirty="0"/>
                  <a:t>exogenous variables, except the money supply, are </a:t>
                </a:r>
                <a:r>
                  <a:rPr lang="en-US" dirty="0" smtClean="0"/>
                  <a:t>constant</a:t>
                </a:r>
              </a:p>
              <a:p>
                <a:pPr lvl="1"/>
                <a:r>
                  <a:rPr lang="en-US" dirty="0" smtClean="0"/>
                  <a:t>units </a:t>
                </a:r>
                <a:r>
                  <a:rPr lang="en-US" dirty="0"/>
                  <a:t>of measure are chosen </a:t>
                </a:r>
                <a:r>
                  <a:rPr lang="en-US" dirty="0" smtClean="0"/>
                  <a:t>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 money </a:t>
                </a:r>
                <a:r>
                  <a:rPr lang="en-US" dirty="0"/>
                  <a:t>supply is the only source of variation in the </a:t>
                </a:r>
                <a:r>
                  <a:rPr lang="en-US" dirty="0" smtClean="0"/>
                  <a:t>fundamentals</a:t>
                </a:r>
              </a:p>
              <a:p>
                <a:pPr lvl="1">
                  <a:buFont typeface="Symbol" panose="05050102010706020507" pitchFamily="18" charset="2"/>
                  <a:buChar char="Þ"/>
                </a:pP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The ER path can then be written as:</a:t>
                </a:r>
                <a:endParaRPr lang="en-US" dirty="0"/>
              </a:p>
              <a:p>
                <a:pPr marL="45720" indent="0">
                  <a:buNone/>
                </a:pPr>
                <a:endParaRPr lang="en-US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9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Exchange Rate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does financial contagion occur in some cases and not others?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Kaminsky</a:t>
            </a:r>
            <a:r>
              <a:rPr lang="en-US" dirty="0" smtClean="0"/>
              <a:t> </a:t>
            </a:r>
            <a:r>
              <a:rPr lang="en-US" dirty="0"/>
              <a:t>et al. (2003) identified three determining elements for </a:t>
            </a:r>
            <a:r>
              <a:rPr lang="en-US" dirty="0" smtClean="0"/>
              <a:t>contagion to occur: </a:t>
            </a:r>
            <a:r>
              <a:rPr lang="en-US" b="1" dirty="0" smtClean="0"/>
              <a:t>the </a:t>
            </a:r>
            <a:r>
              <a:rPr lang="en-US" b="1" i="1" dirty="0"/>
              <a:t>unholy </a:t>
            </a:r>
            <a:r>
              <a:rPr lang="en-US" b="1" i="1" dirty="0" smtClean="0"/>
              <a:t>trinity</a:t>
            </a:r>
            <a:endParaRPr lang="en-US" dirty="0"/>
          </a:p>
          <a:p>
            <a:pPr lvl="1"/>
            <a:endParaRPr lang="en-US" dirty="0" smtClean="0"/>
          </a:p>
          <a:p>
            <a:pPr marL="765810" lvl="1" indent="-400050">
              <a:buFont typeface="+mj-lt"/>
              <a:buAutoNum type="romanLcPeriod"/>
            </a:pPr>
            <a:r>
              <a:rPr lang="en-US" dirty="0" smtClean="0"/>
              <a:t>abrupt </a:t>
            </a:r>
            <a:r>
              <a:rPr lang="en-US" dirty="0"/>
              <a:t>reversal in capital flow (known as </a:t>
            </a:r>
            <a:r>
              <a:rPr lang="en-US" i="1" dirty="0"/>
              <a:t>sudden stop</a:t>
            </a:r>
            <a:r>
              <a:rPr lang="en-US" dirty="0"/>
              <a:t>); </a:t>
            </a:r>
            <a:endParaRPr lang="en-US" dirty="0" smtClean="0"/>
          </a:p>
          <a:p>
            <a:pPr marL="765810" lvl="1" indent="-400050">
              <a:buFont typeface="+mj-lt"/>
              <a:buAutoNum type="romanLcPeriod"/>
            </a:pPr>
            <a:endParaRPr lang="en-US" dirty="0" smtClean="0"/>
          </a:p>
          <a:p>
            <a:pPr marL="765810" lvl="1" indent="-400050">
              <a:buFont typeface="+mj-lt"/>
              <a:buAutoNum type="romanLcPeriod"/>
            </a:pPr>
            <a:r>
              <a:rPr lang="en-US" dirty="0" smtClean="0"/>
              <a:t>unexpected </a:t>
            </a:r>
            <a:r>
              <a:rPr lang="en-US" dirty="0"/>
              <a:t>announcements; and </a:t>
            </a:r>
            <a:endParaRPr lang="en-US" dirty="0" smtClean="0"/>
          </a:p>
          <a:p>
            <a:pPr marL="765810" lvl="1" indent="-400050">
              <a:buFont typeface="+mj-lt"/>
              <a:buAutoNum type="romanLcPeriod"/>
            </a:pPr>
            <a:endParaRPr lang="en-US" dirty="0" smtClean="0"/>
          </a:p>
          <a:p>
            <a:pPr marL="765810" lvl="1" indent="-400050">
              <a:buFont typeface="+mj-lt"/>
              <a:buAutoNum type="romanLcPeriod"/>
            </a:pPr>
            <a:r>
              <a:rPr lang="en-US" dirty="0" smtClean="0"/>
              <a:t>a </a:t>
            </a:r>
            <a:r>
              <a:rPr lang="en-US" dirty="0"/>
              <a:t>common creditor with leveraged assets.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90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Contagion: Unholy Trinity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Latin America countries suffer from contagion?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Transmission of crisis by </a:t>
            </a:r>
            <a:r>
              <a:rPr lang="en-US" dirty="0"/>
              <a:t>financial panic, and other factors connected to multiple equilibria, does not appear to be significant</a:t>
            </a:r>
            <a:r>
              <a:rPr lang="en-US" dirty="0" smtClean="0"/>
              <a:t>. (</a:t>
            </a:r>
            <a:r>
              <a:rPr lang="en-US" dirty="0"/>
              <a:t>Forbes and </a:t>
            </a:r>
            <a:r>
              <a:rPr lang="en-US" dirty="0" err="1" smtClean="0"/>
              <a:t>Rigobon</a:t>
            </a:r>
            <a:r>
              <a:rPr lang="en-US" dirty="0" smtClean="0"/>
              <a:t>, 2001)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Latin </a:t>
            </a:r>
            <a:r>
              <a:rPr lang="en-US" dirty="0"/>
              <a:t>America presents episodes of lending </a:t>
            </a:r>
            <a:r>
              <a:rPr lang="en-US" i="1" dirty="0"/>
              <a:t>booms</a:t>
            </a:r>
            <a:r>
              <a:rPr lang="en-US" dirty="0"/>
              <a:t> followed by currency </a:t>
            </a:r>
            <a:r>
              <a:rPr lang="en-US" dirty="0" smtClean="0"/>
              <a:t>crises.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most probable cause of the crises is the combined financial liberalization effect combined with a deficiency in its regulation and </a:t>
            </a:r>
            <a:r>
              <a:rPr lang="en-US" dirty="0" smtClean="0"/>
              <a:t>supervision. (</a:t>
            </a:r>
            <a:r>
              <a:rPr lang="en-US" dirty="0" err="1" smtClean="0"/>
              <a:t>Gourinchas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Landerretche</a:t>
            </a:r>
            <a:r>
              <a:rPr lang="en-US" dirty="0" smtClean="0"/>
              <a:t>, 2001)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4FD4-E6A3-4A1F-8C5C-1619D1E75EAA}" type="slidenum">
              <a:rPr lang="pt-BR" smtClean="0"/>
              <a:t>91</a:t>
            </a:fld>
            <a:endParaRPr lang="pt-B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Contagion in Latin America</a:t>
            </a:r>
          </a:p>
        </p:txBody>
      </p:sp>
    </p:spTree>
    <p:extLst>
      <p:ext uri="{BB962C8B-B14F-4D97-AF65-F5344CB8AC3E}">
        <p14:creationId xmlns:p14="http://schemas.microsoft.com/office/powerpoint/2010/main" val="35571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a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1392</TotalTime>
  <Words>4605</Words>
  <Application>Microsoft Office PowerPoint</Application>
  <PresentationFormat>Affichage à l'écran (4:3)</PresentationFormat>
  <Paragraphs>879</Paragraphs>
  <Slides>91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9" baseType="lpstr">
      <vt:lpstr>Calibri</vt:lpstr>
      <vt:lpstr>Cambria Math</vt:lpstr>
      <vt:lpstr>Franklin Gothic Medium</vt:lpstr>
      <vt:lpstr>Symbol</vt:lpstr>
      <vt:lpstr>Times New Roman</vt:lpstr>
      <vt:lpstr>Wingdings</vt:lpstr>
      <vt:lpstr>Wingdings 2</vt:lpstr>
      <vt:lpstr>Grade</vt:lpstr>
      <vt:lpstr>Principles of International Finance and Open Economy Macroeconomics</vt:lpstr>
      <vt:lpstr>Chapter 9 Currency Crises</vt:lpstr>
      <vt:lpstr>Introduction</vt:lpstr>
      <vt:lpstr>Introduction</vt:lpstr>
      <vt:lpstr>Plan</vt:lpstr>
      <vt:lpstr>The Speculative Attack as  Asset Price Arbitrage </vt:lpstr>
      <vt:lpstr>Intuition</vt:lpstr>
      <vt:lpstr>Model Setup</vt:lpstr>
      <vt:lpstr>Exchange Rate Path</vt:lpstr>
      <vt:lpstr>Money supply</vt:lpstr>
      <vt:lpstr>Credit Policy</vt:lpstr>
      <vt:lpstr>Monetary Policy</vt:lpstr>
      <vt:lpstr>Exchange rate Paths</vt:lpstr>
      <vt:lpstr>Speculative Attack</vt:lpstr>
      <vt:lpstr>Exchange Rate and  Fundamentals Paths</vt:lpstr>
      <vt:lpstr>Equilibrium ER and  Fundamentals paths</vt:lpstr>
      <vt:lpstr>Equilibrium ER and  Fundamentals paths</vt:lpstr>
      <vt:lpstr>Time of the Speculative Attack</vt:lpstr>
      <vt:lpstr>Time of the Speculative Attack</vt:lpstr>
      <vt:lpstr>Summary</vt:lpstr>
      <vt:lpstr>Model Limitations</vt:lpstr>
      <vt:lpstr>Model limitations</vt:lpstr>
      <vt:lpstr>Plan</vt:lpstr>
      <vt:lpstr>Crises as Self-Fulfilling Prophecies </vt:lpstr>
      <vt:lpstr>Crises as Self-Fulfilling Prophecies </vt:lpstr>
      <vt:lpstr>Simple 2nd Generation Model</vt:lpstr>
      <vt:lpstr>exchange rate misalignement</vt:lpstr>
      <vt:lpstr>Expectated Depreciation</vt:lpstr>
      <vt:lpstr>Cost of Abandoning the ER Parity</vt:lpstr>
      <vt:lpstr>Loss Function</vt:lpstr>
      <vt:lpstr>Abandon or not the Parity?</vt:lpstr>
      <vt:lpstr>Abandon or not the Parity?</vt:lpstr>
      <vt:lpstr>Expectations and  Multiple Equilibria</vt:lpstr>
      <vt:lpstr>Expectations</vt:lpstr>
      <vt:lpstr>Three Cases</vt:lpstr>
      <vt:lpstr>Three Cases</vt:lpstr>
      <vt:lpstr>Case study I: Argentine Peso Misalignment</vt:lpstr>
      <vt:lpstr>Case Study II: European Monetary System Crisis</vt:lpstr>
      <vt:lpstr>Case Study II: European Monetary System Crisis</vt:lpstr>
      <vt:lpstr>Case Study II: European Monetary System Crisis</vt:lpstr>
      <vt:lpstr>Self-fulfilling Currency Crisis Prophecies</vt:lpstr>
      <vt:lpstr>First-Generation Models vs.  Second-Generation Models</vt:lpstr>
      <vt:lpstr>First-Generation Models vs.  Second-Generation Models</vt:lpstr>
      <vt:lpstr>Plan</vt:lpstr>
      <vt:lpstr>The Role of Banks and Foreign Debt </vt:lpstr>
      <vt:lpstr>Third Generation Models</vt:lpstr>
      <vt:lpstr>Banking Crises and Currency Crises</vt:lpstr>
      <vt:lpstr>From Currency Crises to Banking Crises</vt:lpstr>
      <vt:lpstr>From Currency Crises to Banking Crises</vt:lpstr>
      <vt:lpstr>From Banking Crises to Currency Crises</vt:lpstr>
      <vt:lpstr>From Banking Crises to Currency Crises</vt:lpstr>
      <vt:lpstr>Firm Indebtedness in  Foreign Currency</vt:lpstr>
      <vt:lpstr>Firm Indebtedness in  Foreign Currency</vt:lpstr>
      <vt:lpstr>Model with Credit Constraint</vt:lpstr>
      <vt:lpstr>Asset Market</vt:lpstr>
      <vt:lpstr>The Real Sector</vt:lpstr>
      <vt:lpstr>Credit Constraint</vt:lpstr>
      <vt:lpstr>Credit Constraint and  Interest Rate</vt:lpstr>
      <vt:lpstr>Investment and Capital</vt:lpstr>
      <vt:lpstr>Production</vt:lpstr>
      <vt:lpstr>Wealth</vt:lpstr>
      <vt:lpstr>Profit</vt:lpstr>
      <vt:lpstr>The Real Sector: Equilibrium</vt:lpstr>
      <vt:lpstr>The Real Sector: Equilibrium</vt:lpstr>
      <vt:lpstr>The Real Sector:  Graphic Representation</vt:lpstr>
      <vt:lpstr>The Real Sector:  Graphic Representation</vt:lpstr>
      <vt:lpstr>Figure 9.3a: W Line</vt:lpstr>
      <vt:lpstr>The Monetary Sector: Money Market</vt:lpstr>
      <vt:lpstr>Exchange Rate in 2nd Period</vt:lpstr>
      <vt:lpstr>the Monetary Sector: Equilibrium</vt:lpstr>
      <vt:lpstr>The Monetary Sector:  Graphic Representation</vt:lpstr>
      <vt:lpstr>Figure 9.3b: IPLM Curve</vt:lpstr>
      <vt:lpstr>Equilibrium</vt:lpstr>
      <vt:lpstr>Figure 9.4a: Unique Equilibrium</vt:lpstr>
      <vt:lpstr>Figure 9.4b: Bad Equilibrium</vt:lpstr>
      <vt:lpstr>Figure 9.4c: Multiple Equilibria</vt:lpstr>
      <vt:lpstr>Equilibrium</vt:lpstr>
      <vt:lpstr>Optimal policy in Face of  Currency Crisis</vt:lpstr>
      <vt:lpstr>Stronger response of  Real SEctor</vt:lpstr>
      <vt:lpstr>Stronger Response of  Monetary Sector</vt:lpstr>
      <vt:lpstr>Optimal choice</vt:lpstr>
      <vt:lpstr>Optimal choice</vt:lpstr>
      <vt:lpstr>Optimal choice</vt:lpstr>
      <vt:lpstr>Optimal choice</vt:lpstr>
      <vt:lpstr>Plan</vt:lpstr>
      <vt:lpstr>Contagion</vt:lpstr>
      <vt:lpstr>Contagion: Trade</vt:lpstr>
      <vt:lpstr>Argentine Crisis</vt:lpstr>
      <vt:lpstr>Contagion: Financial Market</vt:lpstr>
      <vt:lpstr>Contagion: Unholy Trinity</vt:lpstr>
      <vt:lpstr>Contagion in Latin America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International Finance and Open Economy Macroeconomics</dc:title>
  <dc:creator>ncepge</dc:creator>
  <cp:lastModifiedBy>Cristina Terra</cp:lastModifiedBy>
  <cp:revision>111</cp:revision>
  <dcterms:created xsi:type="dcterms:W3CDTF">2015-05-06T19:47:20Z</dcterms:created>
  <dcterms:modified xsi:type="dcterms:W3CDTF">2015-07-19T19:23:21Z</dcterms:modified>
</cp:coreProperties>
</file>